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7.xml" ContentType="application/vnd.openxmlformats-officedocument.presentationml.notesSlide+xml"/>
  <Override PartName="/ppt/diagrams/data19.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8.xml" ContentType="application/vnd.openxmlformats-officedocument.presentationml.notesSlide+xml"/>
  <Override PartName="/ppt/diagrams/data21.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9.xml" ContentType="application/vnd.openxmlformats-officedocument.presentationml.notesSlide+xml"/>
  <Override PartName="/ppt/diagrams/data22.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3.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2.xml" ContentType="application/vnd.openxmlformats-officedocument.presentationml.notesSlide+xml"/>
  <Override PartName="/ppt/diagrams/data24.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3.xml" ContentType="application/vnd.openxmlformats-officedocument.presentationml.notesSlide+xml"/>
  <Override PartName="/ppt/diagrams/data25.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6.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4.xml" ContentType="application/vnd.openxmlformats-officedocument.presentationml.notesSlide+xml"/>
  <Override PartName="/ppt/diagrams/data27.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5.xml" ContentType="application/vnd.openxmlformats-officedocument.presentationml.notesSlide+xml"/>
  <Override PartName="/ppt/diagrams/data28.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6.xml" ContentType="application/vnd.openxmlformats-officedocument.presentationml.notesSlide+xml"/>
  <Override PartName="/ppt/diagrams/data29.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7.xml" ContentType="application/vnd.openxmlformats-officedocument.presentationml.notesSlide+xml"/>
  <Override PartName="/ppt/diagrams/data30.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diagrams/data16.xml" ContentType="application/vnd.openxmlformats-officedocument.drawingml.diagramData+xml"/>
  <Override PartName="/ppt/diagrams/data18.xml" ContentType="application/vnd.openxmlformats-officedocument.drawingml.diagramData+xml"/>
  <Override PartName="/ppt/diagrams/data20.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46"/>
  </p:notesMasterIdLst>
  <p:handoutMasterIdLst>
    <p:handoutMasterId r:id="rId47"/>
  </p:handoutMasterIdLst>
  <p:sldIdLst>
    <p:sldId id="256" r:id="rId5"/>
    <p:sldId id="517" r:id="rId6"/>
    <p:sldId id="264" r:id="rId7"/>
    <p:sldId id="265" r:id="rId8"/>
    <p:sldId id="266" r:id="rId9"/>
    <p:sldId id="536" r:id="rId10"/>
    <p:sldId id="572" r:id="rId11"/>
    <p:sldId id="560" r:id="rId12"/>
    <p:sldId id="558" r:id="rId13"/>
    <p:sldId id="555" r:id="rId14"/>
    <p:sldId id="570" r:id="rId15"/>
    <p:sldId id="540" r:id="rId16"/>
    <p:sldId id="273" r:id="rId17"/>
    <p:sldId id="571" r:id="rId18"/>
    <p:sldId id="541" r:id="rId19"/>
    <p:sldId id="276" r:id="rId20"/>
    <p:sldId id="542" r:id="rId21"/>
    <p:sldId id="563" r:id="rId22"/>
    <p:sldId id="556" r:id="rId23"/>
    <p:sldId id="280" r:id="rId24"/>
    <p:sldId id="281" r:id="rId25"/>
    <p:sldId id="300" r:id="rId26"/>
    <p:sldId id="282" r:id="rId27"/>
    <p:sldId id="544" r:id="rId28"/>
    <p:sldId id="545" r:id="rId29"/>
    <p:sldId id="546" r:id="rId30"/>
    <p:sldId id="573" r:id="rId31"/>
    <p:sldId id="564" r:id="rId32"/>
    <p:sldId id="566" r:id="rId33"/>
    <p:sldId id="557" r:id="rId34"/>
    <p:sldId id="290" r:id="rId35"/>
    <p:sldId id="411" r:id="rId36"/>
    <p:sldId id="291" r:id="rId37"/>
    <p:sldId id="550" r:id="rId38"/>
    <p:sldId id="551" r:id="rId39"/>
    <p:sldId id="552" r:id="rId40"/>
    <p:sldId id="567" r:id="rId41"/>
    <p:sldId id="569" r:id="rId42"/>
    <p:sldId id="574" r:id="rId43"/>
    <p:sldId id="575" r:id="rId44"/>
    <p:sldId id="554" r:id="rId4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Aucoin, Shannon C" initials="ASC" lastIdx="47" clrIdx="1">
    <p:extLst>
      <p:ext uri="{19B8F6BF-5375-455C-9EA6-DF929625EA0E}">
        <p15:presenceInfo xmlns:p15="http://schemas.microsoft.com/office/powerpoint/2012/main" userId="S::shannon.aucoin@cengage.com::3f4e7fc1-6c2e-4059-b6c3-22af03bf74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68027" autoAdjust="0"/>
  </p:normalViewPr>
  <p:slideViewPr>
    <p:cSldViewPr snapToGrid="0" snapToObjects="1">
      <p:cViewPr varScale="1">
        <p:scale>
          <a:sx n="85" d="100"/>
          <a:sy n="85" d="100"/>
        </p:scale>
        <p:origin x="1856" y="168"/>
      </p:cViewPr>
      <p:guideLst/>
    </p:cSldViewPr>
  </p:slideViewPr>
  <p:outlineViewPr>
    <p:cViewPr>
      <p:scale>
        <a:sx n="33" d="100"/>
        <a:sy n="33" d="100"/>
      </p:scale>
      <p:origin x="0" y="-20608"/>
    </p:cViewPr>
  </p:outlineViewPr>
  <p:notesTextViewPr>
    <p:cViewPr>
      <p:scale>
        <a:sx n="3" d="2"/>
        <a:sy n="3" d="2"/>
      </p:scale>
      <p:origin x="0" y="0"/>
    </p:cViewPr>
  </p:notesTextViewPr>
  <p:sorterViewPr>
    <p:cViewPr>
      <p:scale>
        <a:sx n="100" d="100"/>
        <a:sy n="100" d="100"/>
      </p:scale>
      <p:origin x="0" y="-7596"/>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6.xml.rels><?xml version="1.0" encoding="UTF-8" standalone="yes"?>
<Relationships xmlns="http://schemas.openxmlformats.org/package/2006/relationships"><Relationship Id="rId1" Type="http://schemas.openxmlformats.org/officeDocument/2006/relationships/image" Target="../media/image11.png"/></Relationships>
</file>

<file path=ppt/diagrams/_rels/data18.xml.rels><?xml version="1.0" encoding="UTF-8" standalone="yes"?>
<Relationships xmlns="http://schemas.openxmlformats.org/package/2006/relationships"><Relationship Id="rId1" Type="http://schemas.openxmlformats.org/officeDocument/2006/relationships/image" Target="../media/image13.png"/></Relationships>
</file>

<file path=ppt/diagrams/_rels/data20.xml.rels><?xml version="1.0" encoding="UTF-8" standalone="yes"?>
<Relationships xmlns="http://schemas.openxmlformats.org/package/2006/relationships"><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959982-C415-AB49-866E-E3316A23F59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FAC15A0-9284-F943-BD43-A93D806E88E1}">
      <dgm:prSet phldrT="[Text]"/>
      <dgm:spPr/>
      <dgm:t>
        <a:bodyPr/>
        <a:lstStyle/>
        <a:p>
          <a:r>
            <a:rPr lang="en-US" b="1" i="1" dirty="0"/>
            <a:t>Gross Domestic Product</a:t>
          </a:r>
          <a:r>
            <a:rPr lang="en-US" dirty="0"/>
            <a:t> (GDP): </a:t>
          </a:r>
          <a:br>
            <a:rPr lang="en-US" dirty="0"/>
          </a:br>
          <a:r>
            <a:rPr lang="en-US" dirty="0"/>
            <a:t>The market value of final goods and services produced within a country during a specific time period, usually a year. </a:t>
          </a:r>
        </a:p>
      </dgm:t>
    </dgm:pt>
    <dgm:pt modelId="{9A65411E-083D-6A4E-8A8C-6DB44A0534F5}" type="parTrans" cxnId="{E83A0BC3-2ECF-2942-8199-52C27147FF56}">
      <dgm:prSet/>
      <dgm:spPr/>
      <dgm:t>
        <a:bodyPr/>
        <a:lstStyle/>
        <a:p>
          <a:endParaRPr lang="en-US"/>
        </a:p>
      </dgm:t>
    </dgm:pt>
    <dgm:pt modelId="{FAEA8BFA-D193-B44B-BAFA-3B807470BAB1}" type="sibTrans" cxnId="{E83A0BC3-2ECF-2942-8199-52C27147FF56}">
      <dgm:prSet/>
      <dgm:spPr/>
      <dgm:t>
        <a:bodyPr/>
        <a:lstStyle/>
        <a:p>
          <a:endParaRPr lang="en-US"/>
        </a:p>
      </dgm:t>
    </dgm:pt>
    <dgm:pt modelId="{033DFB39-E03F-C44D-96CE-F8CA65A10E55}">
      <dgm:prSet phldrT="[Text]"/>
      <dgm:spPr/>
      <dgm:t>
        <a:bodyPr/>
        <a:lstStyle/>
        <a:p>
          <a:r>
            <a:rPr lang="en-US" dirty="0"/>
            <a:t>GDP is the most widely used indicator of economic performance.</a:t>
          </a:r>
        </a:p>
      </dgm:t>
    </dgm:pt>
    <dgm:pt modelId="{FA0E9D3B-7CE8-AC48-900E-789220EB73E1}" type="parTrans" cxnId="{F5DDC146-4FBA-C145-A8B2-55B243C33928}">
      <dgm:prSet/>
      <dgm:spPr/>
      <dgm:t>
        <a:bodyPr/>
        <a:lstStyle/>
        <a:p>
          <a:endParaRPr lang="en-US"/>
        </a:p>
      </dgm:t>
    </dgm:pt>
    <dgm:pt modelId="{A504CFFE-CF78-C044-9339-EE372AED5E01}" type="sibTrans" cxnId="{F5DDC146-4FBA-C145-A8B2-55B243C33928}">
      <dgm:prSet/>
      <dgm:spPr/>
      <dgm:t>
        <a:bodyPr/>
        <a:lstStyle/>
        <a:p>
          <a:endParaRPr lang="en-US"/>
        </a:p>
      </dgm:t>
    </dgm:pt>
    <dgm:pt modelId="{25F53FCF-6CCE-C945-871E-811B6E2789C1}" type="pres">
      <dgm:prSet presAssocID="{51959982-C415-AB49-866E-E3316A23F594}" presName="linear" presStyleCnt="0">
        <dgm:presLayoutVars>
          <dgm:animLvl val="lvl"/>
          <dgm:resizeHandles val="exact"/>
        </dgm:presLayoutVars>
      </dgm:prSet>
      <dgm:spPr/>
    </dgm:pt>
    <dgm:pt modelId="{6E72605D-FD01-2B47-814C-568F3A80FD96}" type="pres">
      <dgm:prSet presAssocID="{AFAC15A0-9284-F943-BD43-A93D806E88E1}" presName="parentText" presStyleLbl="node1" presStyleIdx="0" presStyleCnt="1">
        <dgm:presLayoutVars>
          <dgm:chMax val="0"/>
          <dgm:bulletEnabled val="1"/>
        </dgm:presLayoutVars>
      </dgm:prSet>
      <dgm:spPr/>
    </dgm:pt>
    <dgm:pt modelId="{2C63F89F-82AC-DD49-A922-223F1EB3A7D1}" type="pres">
      <dgm:prSet presAssocID="{AFAC15A0-9284-F943-BD43-A93D806E88E1}" presName="childText" presStyleLbl="revTx" presStyleIdx="0" presStyleCnt="1">
        <dgm:presLayoutVars>
          <dgm:bulletEnabled val="1"/>
        </dgm:presLayoutVars>
      </dgm:prSet>
      <dgm:spPr/>
    </dgm:pt>
  </dgm:ptLst>
  <dgm:cxnLst>
    <dgm:cxn modelId="{F5DDC146-4FBA-C145-A8B2-55B243C33928}" srcId="{AFAC15A0-9284-F943-BD43-A93D806E88E1}" destId="{033DFB39-E03F-C44D-96CE-F8CA65A10E55}" srcOrd="0" destOrd="0" parTransId="{FA0E9D3B-7CE8-AC48-900E-789220EB73E1}" sibTransId="{A504CFFE-CF78-C044-9339-EE372AED5E01}"/>
    <dgm:cxn modelId="{E83A0BC3-2ECF-2942-8199-52C27147FF56}" srcId="{51959982-C415-AB49-866E-E3316A23F594}" destId="{AFAC15A0-9284-F943-BD43-A93D806E88E1}" srcOrd="0" destOrd="0" parTransId="{9A65411E-083D-6A4E-8A8C-6DB44A0534F5}" sibTransId="{FAEA8BFA-D193-B44B-BAFA-3B807470BAB1}"/>
    <dgm:cxn modelId="{648630EC-B7C6-B040-8FD9-CCE2BC247AA0}" type="presOf" srcId="{AFAC15A0-9284-F943-BD43-A93D806E88E1}" destId="{6E72605D-FD01-2B47-814C-568F3A80FD96}" srcOrd="0" destOrd="0" presId="urn:microsoft.com/office/officeart/2005/8/layout/vList2"/>
    <dgm:cxn modelId="{53A06DED-588E-1847-8BB0-4E695EC67E13}" type="presOf" srcId="{033DFB39-E03F-C44D-96CE-F8CA65A10E55}" destId="{2C63F89F-82AC-DD49-A922-223F1EB3A7D1}" srcOrd="0" destOrd="0" presId="urn:microsoft.com/office/officeart/2005/8/layout/vList2"/>
    <dgm:cxn modelId="{142DE2EE-0AE5-014F-82C8-81663F5D5955}" type="presOf" srcId="{51959982-C415-AB49-866E-E3316A23F594}" destId="{25F53FCF-6CCE-C945-871E-811B6E2789C1}" srcOrd="0" destOrd="0" presId="urn:microsoft.com/office/officeart/2005/8/layout/vList2"/>
    <dgm:cxn modelId="{0C6880E7-9F78-824B-9BE4-AB5E6375110E}" type="presParOf" srcId="{25F53FCF-6CCE-C945-871E-811B6E2789C1}" destId="{6E72605D-FD01-2B47-814C-568F3A80FD96}" srcOrd="0" destOrd="0" presId="urn:microsoft.com/office/officeart/2005/8/layout/vList2"/>
    <dgm:cxn modelId="{7D5F42A1-F9CE-644B-9130-E3757575FE0E}" type="presParOf" srcId="{25F53FCF-6CCE-C945-871E-811B6E2789C1}" destId="{2C63F89F-82AC-DD49-A922-223F1EB3A7D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0C4312-DBDD-E74E-AE1B-E3EF900CB7A9}"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975741EC-1ED4-EC40-96AB-65AA47E75AF9}">
      <dgm:prSet phldrT="[Text]"/>
      <dgm:spPr/>
      <dgm:t>
        <a:bodyPr/>
        <a:lstStyle/>
        <a:p>
          <a:r>
            <a:rPr lang="en-US" dirty="0"/>
            <a:t>What Counts Toward GDP? </a:t>
          </a:r>
        </a:p>
      </dgm:t>
    </dgm:pt>
    <dgm:pt modelId="{41BA4447-0DA7-804B-9809-0637BA503DC3}" type="parTrans" cxnId="{46DD46D7-6865-774C-B5C6-2F076C842F56}">
      <dgm:prSet/>
      <dgm:spPr/>
      <dgm:t>
        <a:bodyPr/>
        <a:lstStyle/>
        <a:p>
          <a:endParaRPr lang="en-US"/>
        </a:p>
      </dgm:t>
    </dgm:pt>
    <dgm:pt modelId="{C1121225-8B8C-3943-B381-45E56C872ADA}" type="sibTrans" cxnId="{46DD46D7-6865-774C-B5C6-2F076C842F56}">
      <dgm:prSet/>
      <dgm:spPr/>
      <dgm:t>
        <a:bodyPr/>
        <a:lstStyle/>
        <a:p>
          <a:endParaRPr lang="en-US"/>
        </a:p>
      </dgm:t>
    </dgm:pt>
    <dgm:pt modelId="{3648DBFF-6E33-D646-93BD-272042D7D878}">
      <dgm:prSet phldrT="[Text]"/>
      <dgm:spPr/>
      <dgm:t>
        <a:bodyPr/>
        <a:lstStyle/>
        <a:p>
          <a:r>
            <a:rPr lang="en-US" dirty="0"/>
            <a:t>Only transactions involving production count.</a:t>
          </a:r>
        </a:p>
      </dgm:t>
    </dgm:pt>
    <dgm:pt modelId="{50A2863E-A70E-3343-8F92-BC806A0B5FB6}" type="parTrans" cxnId="{A033387A-E9F1-6B4A-8103-5776DC976333}">
      <dgm:prSet/>
      <dgm:spPr/>
      <dgm:t>
        <a:bodyPr/>
        <a:lstStyle/>
        <a:p>
          <a:endParaRPr lang="en-US"/>
        </a:p>
      </dgm:t>
    </dgm:pt>
    <dgm:pt modelId="{9D9BDDB1-8363-194E-BB3D-4A6AC988E428}" type="sibTrans" cxnId="{A033387A-E9F1-6B4A-8103-5776DC976333}">
      <dgm:prSet/>
      <dgm:spPr/>
      <dgm:t>
        <a:bodyPr/>
        <a:lstStyle/>
        <a:p>
          <a:endParaRPr lang="en-US"/>
        </a:p>
      </dgm:t>
    </dgm:pt>
    <dgm:pt modelId="{AEBCD125-838F-DB44-8DB0-EB6F7BC033E4}">
      <dgm:prSet phldrT="[Text]"/>
      <dgm:spPr/>
      <dgm:t>
        <a:bodyPr/>
        <a:lstStyle/>
        <a:p>
          <a:r>
            <a:rPr lang="en-US" dirty="0"/>
            <a:t>Financial transactions and income transfers are excluded because they do not reflect actual production.</a:t>
          </a:r>
        </a:p>
      </dgm:t>
    </dgm:pt>
    <dgm:pt modelId="{D8611586-D2BC-BC4F-BFBD-85C1D3B45D6C}" type="parTrans" cxnId="{AA49E763-2C05-C040-BAE7-2EA936605B49}">
      <dgm:prSet/>
      <dgm:spPr/>
      <dgm:t>
        <a:bodyPr/>
        <a:lstStyle/>
        <a:p>
          <a:endParaRPr lang="en-US"/>
        </a:p>
      </dgm:t>
    </dgm:pt>
    <dgm:pt modelId="{E923F71D-3B3A-054B-8D52-3CD6AE424A40}" type="sibTrans" cxnId="{AA49E763-2C05-C040-BAE7-2EA936605B49}">
      <dgm:prSet/>
      <dgm:spPr/>
      <dgm:t>
        <a:bodyPr/>
        <a:lstStyle/>
        <a:p>
          <a:endParaRPr lang="en-US"/>
        </a:p>
      </dgm:t>
    </dgm:pt>
    <dgm:pt modelId="{D5DD7D37-3F33-CF4C-93D9-5D2B87A712BD}">
      <dgm:prSet phldrT="[Text]"/>
      <dgm:spPr/>
      <dgm:t>
        <a:bodyPr/>
        <a:lstStyle/>
        <a:p>
          <a:r>
            <a:rPr lang="en-US" dirty="0"/>
            <a:t>Only production within the geographic borders of the country is counted.</a:t>
          </a:r>
        </a:p>
      </dgm:t>
    </dgm:pt>
    <dgm:pt modelId="{A4879A75-E6A6-0849-BE9C-6BC7E99768E3}" type="parTrans" cxnId="{DCCC6EAD-C65C-3A4B-ABA6-FA15F10CB64A}">
      <dgm:prSet/>
      <dgm:spPr/>
      <dgm:t>
        <a:bodyPr/>
        <a:lstStyle/>
        <a:p>
          <a:endParaRPr lang="en-US"/>
        </a:p>
      </dgm:t>
    </dgm:pt>
    <dgm:pt modelId="{B92E41E8-8036-9D4A-9E14-E9079520A261}" type="sibTrans" cxnId="{DCCC6EAD-C65C-3A4B-ABA6-FA15F10CB64A}">
      <dgm:prSet/>
      <dgm:spPr/>
      <dgm:t>
        <a:bodyPr/>
        <a:lstStyle/>
        <a:p>
          <a:endParaRPr lang="en-US"/>
        </a:p>
      </dgm:t>
    </dgm:pt>
    <dgm:pt modelId="{1DE3344C-EB24-2B46-AF37-624B46F7496A}">
      <dgm:prSet phldrT="[Text]"/>
      <dgm:spPr/>
      <dgm:t>
        <a:bodyPr/>
        <a:lstStyle/>
        <a:p>
          <a:r>
            <a:rPr lang="en-US" dirty="0"/>
            <a:t>Only those goods produced during the current period are counted.</a:t>
          </a:r>
        </a:p>
      </dgm:t>
    </dgm:pt>
    <dgm:pt modelId="{520E7CAC-FAE4-8F4A-8952-47DCA66CB32E}" type="parTrans" cxnId="{7D25A095-90F6-D04E-B127-00BB600C32BD}">
      <dgm:prSet/>
      <dgm:spPr/>
      <dgm:t>
        <a:bodyPr/>
        <a:lstStyle/>
        <a:p>
          <a:endParaRPr lang="en-US"/>
        </a:p>
      </dgm:t>
    </dgm:pt>
    <dgm:pt modelId="{5E834277-42EB-FF41-B6A6-08ABCA99E5F4}" type="sibTrans" cxnId="{7D25A095-90F6-D04E-B127-00BB600C32BD}">
      <dgm:prSet/>
      <dgm:spPr/>
      <dgm:t>
        <a:bodyPr/>
        <a:lstStyle/>
        <a:p>
          <a:endParaRPr lang="en-US"/>
        </a:p>
      </dgm:t>
    </dgm:pt>
    <dgm:pt modelId="{98170492-6F79-6946-A5F2-D3944F0A9283}">
      <dgm:prSet phldrT="[Text]"/>
      <dgm:spPr/>
      <dgm:t>
        <a:bodyPr/>
        <a:lstStyle/>
        <a:p>
          <a:r>
            <a:rPr lang="en-US" dirty="0"/>
            <a:t>Thus, the purchase and sale of goods produced during earlier years are not counted in this year’s GDP. </a:t>
          </a:r>
        </a:p>
      </dgm:t>
    </dgm:pt>
    <dgm:pt modelId="{5839A135-053D-394F-BB68-156B245502CF}" type="parTrans" cxnId="{4966B058-FCB2-2D42-8A04-B55FEEBF9C14}">
      <dgm:prSet/>
      <dgm:spPr/>
      <dgm:t>
        <a:bodyPr/>
        <a:lstStyle/>
        <a:p>
          <a:endParaRPr lang="en-US"/>
        </a:p>
      </dgm:t>
    </dgm:pt>
    <dgm:pt modelId="{0E00BF7D-580C-4644-BC6F-D72532E13601}" type="sibTrans" cxnId="{4966B058-FCB2-2D42-8A04-B55FEEBF9C14}">
      <dgm:prSet/>
      <dgm:spPr/>
      <dgm:t>
        <a:bodyPr/>
        <a:lstStyle/>
        <a:p>
          <a:endParaRPr lang="en-US"/>
        </a:p>
      </dgm:t>
    </dgm:pt>
    <dgm:pt modelId="{BC632D0C-D69E-9348-8D52-077717C17C4E}" type="pres">
      <dgm:prSet presAssocID="{E00C4312-DBDD-E74E-AE1B-E3EF900CB7A9}" presName="linear" presStyleCnt="0">
        <dgm:presLayoutVars>
          <dgm:animLvl val="lvl"/>
          <dgm:resizeHandles val="exact"/>
        </dgm:presLayoutVars>
      </dgm:prSet>
      <dgm:spPr/>
    </dgm:pt>
    <dgm:pt modelId="{1DE3000A-A01C-D649-A705-4D5A34A08CDF}" type="pres">
      <dgm:prSet presAssocID="{975741EC-1ED4-EC40-96AB-65AA47E75AF9}" presName="parentText" presStyleLbl="node1" presStyleIdx="0" presStyleCnt="1">
        <dgm:presLayoutVars>
          <dgm:chMax val="0"/>
          <dgm:bulletEnabled val="1"/>
        </dgm:presLayoutVars>
      </dgm:prSet>
      <dgm:spPr/>
    </dgm:pt>
    <dgm:pt modelId="{8F9BB486-3F20-C541-B83E-1F237B49D195}" type="pres">
      <dgm:prSet presAssocID="{975741EC-1ED4-EC40-96AB-65AA47E75AF9}" presName="childText" presStyleLbl="revTx" presStyleIdx="0" presStyleCnt="1">
        <dgm:presLayoutVars>
          <dgm:bulletEnabled val="1"/>
        </dgm:presLayoutVars>
      </dgm:prSet>
      <dgm:spPr/>
    </dgm:pt>
  </dgm:ptLst>
  <dgm:cxnLst>
    <dgm:cxn modelId="{0A594516-B073-CA42-AF72-614716586DCD}" type="presOf" srcId="{98170492-6F79-6946-A5F2-D3944F0A9283}" destId="{8F9BB486-3F20-C541-B83E-1F237B49D195}" srcOrd="0" destOrd="4" presId="urn:microsoft.com/office/officeart/2005/8/layout/vList2"/>
    <dgm:cxn modelId="{C2D47A1C-48DE-614D-9EA9-AB99ED663283}" type="presOf" srcId="{D5DD7D37-3F33-CF4C-93D9-5D2B87A712BD}" destId="{8F9BB486-3F20-C541-B83E-1F237B49D195}" srcOrd="0" destOrd="2" presId="urn:microsoft.com/office/officeart/2005/8/layout/vList2"/>
    <dgm:cxn modelId="{CA498741-D523-C54E-9C67-63329E8A0D81}" type="presOf" srcId="{975741EC-1ED4-EC40-96AB-65AA47E75AF9}" destId="{1DE3000A-A01C-D649-A705-4D5A34A08CDF}" srcOrd="0" destOrd="0" presId="urn:microsoft.com/office/officeart/2005/8/layout/vList2"/>
    <dgm:cxn modelId="{4966B058-FCB2-2D42-8A04-B55FEEBF9C14}" srcId="{1DE3344C-EB24-2B46-AF37-624B46F7496A}" destId="{98170492-6F79-6946-A5F2-D3944F0A9283}" srcOrd="0" destOrd="0" parTransId="{5839A135-053D-394F-BB68-156B245502CF}" sibTransId="{0E00BF7D-580C-4644-BC6F-D72532E13601}"/>
    <dgm:cxn modelId="{4F4A695F-8DF2-0E40-9781-97F41BA90C56}" type="presOf" srcId="{AEBCD125-838F-DB44-8DB0-EB6F7BC033E4}" destId="{8F9BB486-3F20-C541-B83E-1F237B49D195}" srcOrd="0" destOrd="1" presId="urn:microsoft.com/office/officeart/2005/8/layout/vList2"/>
    <dgm:cxn modelId="{AA49E763-2C05-C040-BAE7-2EA936605B49}" srcId="{3648DBFF-6E33-D646-93BD-272042D7D878}" destId="{AEBCD125-838F-DB44-8DB0-EB6F7BC033E4}" srcOrd="0" destOrd="0" parTransId="{D8611586-D2BC-BC4F-BFBD-85C1D3B45D6C}" sibTransId="{E923F71D-3B3A-054B-8D52-3CD6AE424A40}"/>
    <dgm:cxn modelId="{F15E7772-613D-4B42-9572-0EC57E029CD5}" type="presOf" srcId="{1DE3344C-EB24-2B46-AF37-624B46F7496A}" destId="{8F9BB486-3F20-C541-B83E-1F237B49D195}" srcOrd="0" destOrd="3" presId="urn:microsoft.com/office/officeart/2005/8/layout/vList2"/>
    <dgm:cxn modelId="{A033387A-E9F1-6B4A-8103-5776DC976333}" srcId="{975741EC-1ED4-EC40-96AB-65AA47E75AF9}" destId="{3648DBFF-6E33-D646-93BD-272042D7D878}" srcOrd="0" destOrd="0" parTransId="{50A2863E-A70E-3343-8F92-BC806A0B5FB6}" sibTransId="{9D9BDDB1-8363-194E-BB3D-4A6AC988E428}"/>
    <dgm:cxn modelId="{7D25A095-90F6-D04E-B127-00BB600C32BD}" srcId="{975741EC-1ED4-EC40-96AB-65AA47E75AF9}" destId="{1DE3344C-EB24-2B46-AF37-624B46F7496A}" srcOrd="2" destOrd="0" parTransId="{520E7CAC-FAE4-8F4A-8952-47DCA66CB32E}" sibTransId="{5E834277-42EB-FF41-B6A6-08ABCA99E5F4}"/>
    <dgm:cxn modelId="{C8757EA1-E79D-9D40-8FBE-E018BCB84523}" type="presOf" srcId="{3648DBFF-6E33-D646-93BD-272042D7D878}" destId="{8F9BB486-3F20-C541-B83E-1F237B49D195}" srcOrd="0" destOrd="0" presId="urn:microsoft.com/office/officeart/2005/8/layout/vList2"/>
    <dgm:cxn modelId="{DCCC6EAD-C65C-3A4B-ABA6-FA15F10CB64A}" srcId="{975741EC-1ED4-EC40-96AB-65AA47E75AF9}" destId="{D5DD7D37-3F33-CF4C-93D9-5D2B87A712BD}" srcOrd="1" destOrd="0" parTransId="{A4879A75-E6A6-0849-BE9C-6BC7E99768E3}" sibTransId="{B92E41E8-8036-9D4A-9E14-E9079520A261}"/>
    <dgm:cxn modelId="{F5ECB6C5-8AA0-B84A-B5A9-3C7F7432DE74}" type="presOf" srcId="{E00C4312-DBDD-E74E-AE1B-E3EF900CB7A9}" destId="{BC632D0C-D69E-9348-8D52-077717C17C4E}" srcOrd="0" destOrd="0" presId="urn:microsoft.com/office/officeart/2005/8/layout/vList2"/>
    <dgm:cxn modelId="{46DD46D7-6865-774C-B5C6-2F076C842F56}" srcId="{E00C4312-DBDD-E74E-AE1B-E3EF900CB7A9}" destId="{975741EC-1ED4-EC40-96AB-65AA47E75AF9}" srcOrd="0" destOrd="0" parTransId="{41BA4447-0DA7-804B-9809-0637BA503DC3}" sibTransId="{C1121225-8B8C-3943-B381-45E56C872ADA}"/>
    <dgm:cxn modelId="{F956C371-31AB-694A-B7C6-8EAE59F127C5}" type="presParOf" srcId="{BC632D0C-D69E-9348-8D52-077717C17C4E}" destId="{1DE3000A-A01C-D649-A705-4D5A34A08CDF}" srcOrd="0" destOrd="0" presId="urn:microsoft.com/office/officeart/2005/8/layout/vList2"/>
    <dgm:cxn modelId="{AAF0819E-EC1E-B040-B694-9CC33B8E525C}" type="presParOf" srcId="{BC632D0C-D69E-9348-8D52-077717C17C4E}" destId="{8F9BB486-3F20-C541-B83E-1F237B49D19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1BDDDC-5FF7-1747-BFC0-9D96FF8326A7}"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DBE9AFC0-8F3F-A943-B1CF-6074B7E90816}">
      <dgm:prSet phldrT="[Text]"/>
      <dgm:spPr/>
      <dgm:t>
        <a:bodyPr/>
        <a:lstStyle/>
        <a:p>
          <a:r>
            <a:rPr lang="en-US" dirty="0"/>
            <a:t>GDP is measured in dollars.</a:t>
          </a:r>
        </a:p>
      </dgm:t>
    </dgm:pt>
    <dgm:pt modelId="{13060017-C52E-9E48-9A24-0B572DE7B866}" type="parTrans" cxnId="{1DAB2479-A98D-4445-BF8B-375CFFA25C7D}">
      <dgm:prSet/>
      <dgm:spPr/>
      <dgm:t>
        <a:bodyPr/>
        <a:lstStyle/>
        <a:p>
          <a:endParaRPr lang="en-US"/>
        </a:p>
      </dgm:t>
    </dgm:pt>
    <dgm:pt modelId="{FA7AB2C0-AB13-654B-8B7A-4D9476151178}" type="sibTrans" cxnId="{1DAB2479-A98D-4445-BF8B-375CFFA25C7D}">
      <dgm:prSet/>
      <dgm:spPr/>
      <dgm:t>
        <a:bodyPr/>
        <a:lstStyle/>
        <a:p>
          <a:endParaRPr lang="en-US"/>
        </a:p>
      </dgm:t>
    </dgm:pt>
    <dgm:pt modelId="{3CBF42E2-6BC7-9F48-8CA9-3B939E1272BE}">
      <dgm:prSet phldrT="[Text]"/>
      <dgm:spPr/>
      <dgm:t>
        <a:bodyPr/>
        <a:lstStyle/>
        <a:p>
          <a:r>
            <a:rPr lang="en-US" dirty="0"/>
            <a:t>Each good produced increases output by the amount the purchaser pays for the good.</a:t>
          </a:r>
        </a:p>
      </dgm:t>
    </dgm:pt>
    <dgm:pt modelId="{D6559293-4622-8740-8C81-DF8FC0CF9D51}" type="parTrans" cxnId="{CF57E5C0-B1E4-DB43-9449-3191DBAFA7CD}">
      <dgm:prSet/>
      <dgm:spPr/>
      <dgm:t>
        <a:bodyPr/>
        <a:lstStyle/>
        <a:p>
          <a:endParaRPr lang="en-US"/>
        </a:p>
      </dgm:t>
    </dgm:pt>
    <dgm:pt modelId="{70552A6F-671F-6840-88EC-BE19D86D87BE}" type="sibTrans" cxnId="{CF57E5C0-B1E4-DB43-9449-3191DBAFA7CD}">
      <dgm:prSet/>
      <dgm:spPr/>
      <dgm:t>
        <a:bodyPr/>
        <a:lstStyle/>
        <a:p>
          <a:endParaRPr lang="en-US"/>
        </a:p>
      </dgm:t>
    </dgm:pt>
    <dgm:pt modelId="{864702A4-9E08-D842-8C8C-730D812E59C7}">
      <dgm:prSet phldrT="[Text]"/>
      <dgm:spPr/>
      <dgm:t>
        <a:bodyPr/>
        <a:lstStyle/>
        <a:p>
          <a:r>
            <a:rPr lang="en-US" dirty="0"/>
            <a:t>The total spending on all final-user goods and services produced during the year is summed, in dollar terms, to obtain the annual GDP.</a:t>
          </a:r>
        </a:p>
      </dgm:t>
    </dgm:pt>
    <dgm:pt modelId="{2C6298F7-5DBB-9E4E-BF21-EC9E79CB5593}" type="parTrans" cxnId="{524F02AA-DB73-9943-B936-AF1828C9AB6F}">
      <dgm:prSet/>
      <dgm:spPr/>
      <dgm:t>
        <a:bodyPr/>
        <a:lstStyle/>
        <a:p>
          <a:endParaRPr lang="en-US"/>
        </a:p>
      </dgm:t>
    </dgm:pt>
    <dgm:pt modelId="{D6D114B4-EABB-B34E-88AE-75200AC94380}" type="sibTrans" cxnId="{524F02AA-DB73-9943-B936-AF1828C9AB6F}">
      <dgm:prSet/>
      <dgm:spPr/>
      <dgm:t>
        <a:bodyPr/>
        <a:lstStyle/>
        <a:p>
          <a:endParaRPr lang="en-US"/>
        </a:p>
      </dgm:t>
    </dgm:pt>
    <dgm:pt modelId="{920B17F4-76B6-5B44-BC01-F353912D06FA}" type="pres">
      <dgm:prSet presAssocID="{8E1BDDDC-5FF7-1747-BFC0-9D96FF8326A7}" presName="linear" presStyleCnt="0">
        <dgm:presLayoutVars>
          <dgm:animLvl val="lvl"/>
          <dgm:resizeHandles val="exact"/>
        </dgm:presLayoutVars>
      </dgm:prSet>
      <dgm:spPr/>
    </dgm:pt>
    <dgm:pt modelId="{CD7EDB7F-D9F6-5644-89C3-EFAB886DE8B5}" type="pres">
      <dgm:prSet presAssocID="{DBE9AFC0-8F3F-A943-B1CF-6074B7E90816}" presName="parentText" presStyleLbl="node1" presStyleIdx="0" presStyleCnt="1">
        <dgm:presLayoutVars>
          <dgm:chMax val="0"/>
          <dgm:bulletEnabled val="1"/>
        </dgm:presLayoutVars>
      </dgm:prSet>
      <dgm:spPr/>
    </dgm:pt>
    <dgm:pt modelId="{918F2D2E-A3F9-7047-9DBA-7BEEFDCBD998}" type="pres">
      <dgm:prSet presAssocID="{DBE9AFC0-8F3F-A943-B1CF-6074B7E90816}" presName="childText" presStyleLbl="revTx" presStyleIdx="0" presStyleCnt="1">
        <dgm:presLayoutVars>
          <dgm:bulletEnabled val="1"/>
        </dgm:presLayoutVars>
      </dgm:prSet>
      <dgm:spPr/>
    </dgm:pt>
  </dgm:ptLst>
  <dgm:cxnLst>
    <dgm:cxn modelId="{1DAB2479-A98D-4445-BF8B-375CFFA25C7D}" srcId="{8E1BDDDC-5FF7-1747-BFC0-9D96FF8326A7}" destId="{DBE9AFC0-8F3F-A943-B1CF-6074B7E90816}" srcOrd="0" destOrd="0" parTransId="{13060017-C52E-9E48-9A24-0B572DE7B866}" sibTransId="{FA7AB2C0-AB13-654B-8B7A-4D9476151178}"/>
    <dgm:cxn modelId="{BE9B3779-2BE3-3B4F-B48E-211C80C3D983}" type="presOf" srcId="{DBE9AFC0-8F3F-A943-B1CF-6074B7E90816}" destId="{CD7EDB7F-D9F6-5644-89C3-EFAB886DE8B5}" srcOrd="0" destOrd="0" presId="urn:microsoft.com/office/officeart/2005/8/layout/vList2"/>
    <dgm:cxn modelId="{524F02AA-DB73-9943-B936-AF1828C9AB6F}" srcId="{DBE9AFC0-8F3F-A943-B1CF-6074B7E90816}" destId="{864702A4-9E08-D842-8C8C-730D812E59C7}" srcOrd="1" destOrd="0" parTransId="{2C6298F7-5DBB-9E4E-BF21-EC9E79CB5593}" sibTransId="{D6D114B4-EABB-B34E-88AE-75200AC94380}"/>
    <dgm:cxn modelId="{CF57E5C0-B1E4-DB43-9449-3191DBAFA7CD}" srcId="{DBE9AFC0-8F3F-A943-B1CF-6074B7E90816}" destId="{3CBF42E2-6BC7-9F48-8CA9-3B939E1272BE}" srcOrd="0" destOrd="0" parTransId="{D6559293-4622-8740-8C81-DF8FC0CF9D51}" sibTransId="{70552A6F-671F-6840-88EC-BE19D86D87BE}"/>
    <dgm:cxn modelId="{85AFACCE-5BE7-BD4E-92F8-01B53207AF86}" type="presOf" srcId="{864702A4-9E08-D842-8C8C-730D812E59C7}" destId="{918F2D2E-A3F9-7047-9DBA-7BEEFDCBD998}" srcOrd="0" destOrd="1" presId="urn:microsoft.com/office/officeart/2005/8/layout/vList2"/>
    <dgm:cxn modelId="{0AF9FDE3-BA06-6644-9A12-8FA77C7AEC68}" type="presOf" srcId="{3CBF42E2-6BC7-9F48-8CA9-3B939E1272BE}" destId="{918F2D2E-A3F9-7047-9DBA-7BEEFDCBD998}" srcOrd="0" destOrd="0" presId="urn:microsoft.com/office/officeart/2005/8/layout/vList2"/>
    <dgm:cxn modelId="{AA5AFBFA-C12B-A249-AADA-E8A0A46A4733}" type="presOf" srcId="{8E1BDDDC-5FF7-1747-BFC0-9D96FF8326A7}" destId="{920B17F4-76B6-5B44-BC01-F353912D06FA}" srcOrd="0" destOrd="0" presId="urn:microsoft.com/office/officeart/2005/8/layout/vList2"/>
    <dgm:cxn modelId="{2843F265-C275-0E4A-A56F-A5B14BE33521}" type="presParOf" srcId="{920B17F4-76B6-5B44-BC01-F353912D06FA}" destId="{CD7EDB7F-D9F6-5644-89C3-EFAB886DE8B5}" srcOrd="0" destOrd="0" presId="urn:microsoft.com/office/officeart/2005/8/layout/vList2"/>
    <dgm:cxn modelId="{564A75FF-BFA5-354E-8E9A-29638D73F896}" type="presParOf" srcId="{920B17F4-76B6-5B44-BC01-F353912D06FA}" destId="{918F2D2E-A3F9-7047-9DBA-7BEEFDCBD99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8077177-C8DA-254B-BB7E-368025D8004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US"/>
        </a:p>
      </dgm:t>
    </dgm:pt>
    <dgm:pt modelId="{70CBB742-6B3A-1041-97D0-68F152F5F3D3}">
      <dgm:prSet phldrT="[Text]"/>
      <dgm:spPr/>
      <dgm:t>
        <a:bodyPr/>
        <a:lstStyle/>
        <a:p>
          <a:r>
            <a:rPr lang="en-US" dirty="0"/>
            <a:t>• Simon Kuznets provided the methodology for modern national-income accounting and developed the first reliable national-income measures for the United States.</a:t>
          </a:r>
        </a:p>
        <a:p>
          <a:r>
            <a:rPr lang="en-US" dirty="0"/>
            <a:t>• Kuznets is often referred to as the “father of national-income accounting.” A native Russian, he immigrated to the United States at the age of 21 and spent his academic career teaching at the University of Pennsylvania, Johns Hopkins University, and Harvard University.</a:t>
          </a:r>
        </a:p>
      </dgm:t>
    </dgm:pt>
    <dgm:pt modelId="{074B171E-3237-974C-A94A-CFA9C3A07DF0}" type="parTrans" cxnId="{930D5BF8-7E19-7547-81FB-353C3FE5FBFC}">
      <dgm:prSet/>
      <dgm:spPr/>
      <dgm:t>
        <a:bodyPr/>
        <a:lstStyle/>
        <a:p>
          <a:endParaRPr lang="en-US"/>
        </a:p>
      </dgm:t>
    </dgm:pt>
    <dgm:pt modelId="{271CF878-EF33-7545-B287-F92CE00EDA87}" type="sibTrans" cxnId="{930D5BF8-7E19-7547-81FB-353C3FE5FBFC}">
      <dgm:prSet/>
      <dgm:spPr/>
      <dgm:t>
        <a:bodyPr/>
        <a:lstStyle/>
        <a:p>
          <a:endParaRPr lang="en-US"/>
        </a:p>
      </dgm:t>
    </dgm:pt>
    <dgm:pt modelId="{FBA23E6D-0B39-3C40-BD40-6FE2D9A01F12}" type="pres">
      <dgm:prSet presAssocID="{28077177-C8DA-254B-BB7E-368025D8004F}" presName="vert0" presStyleCnt="0">
        <dgm:presLayoutVars>
          <dgm:dir/>
          <dgm:animOne val="branch"/>
          <dgm:animLvl val="lvl"/>
        </dgm:presLayoutVars>
      </dgm:prSet>
      <dgm:spPr/>
    </dgm:pt>
    <dgm:pt modelId="{F82FAF5C-A4E3-3E49-AE51-B374416E01C0}" type="pres">
      <dgm:prSet presAssocID="{70CBB742-6B3A-1041-97D0-68F152F5F3D3}" presName="thickLine" presStyleLbl="alignNode1" presStyleIdx="0" presStyleCnt="1"/>
      <dgm:spPr/>
    </dgm:pt>
    <dgm:pt modelId="{03A4E282-4BEC-0940-8E03-F03BE8F0A4ED}" type="pres">
      <dgm:prSet presAssocID="{70CBB742-6B3A-1041-97D0-68F152F5F3D3}" presName="horz1" presStyleCnt="0"/>
      <dgm:spPr/>
    </dgm:pt>
    <dgm:pt modelId="{3C5943EA-BE6F-1045-83D3-03B9137578C9}" type="pres">
      <dgm:prSet presAssocID="{70CBB742-6B3A-1041-97D0-68F152F5F3D3}" presName="tx1" presStyleLbl="revTx" presStyleIdx="0" presStyleCnt="1"/>
      <dgm:spPr/>
    </dgm:pt>
    <dgm:pt modelId="{C6BA6227-BF5E-BE46-8FE2-8580C4BABCD9}" type="pres">
      <dgm:prSet presAssocID="{70CBB742-6B3A-1041-97D0-68F152F5F3D3}" presName="vert1" presStyleCnt="0"/>
      <dgm:spPr/>
    </dgm:pt>
  </dgm:ptLst>
  <dgm:cxnLst>
    <dgm:cxn modelId="{47D12F53-9764-BC4D-87ED-E8D0A8FF3DF5}" type="presOf" srcId="{28077177-C8DA-254B-BB7E-368025D8004F}" destId="{FBA23E6D-0B39-3C40-BD40-6FE2D9A01F12}" srcOrd="0" destOrd="0" presId="urn:microsoft.com/office/officeart/2008/layout/LinedList"/>
    <dgm:cxn modelId="{3248A5CE-FE47-BC48-B1B5-9F1E8040EAB6}" type="presOf" srcId="{70CBB742-6B3A-1041-97D0-68F152F5F3D3}" destId="{3C5943EA-BE6F-1045-83D3-03B9137578C9}" srcOrd="0" destOrd="0" presId="urn:microsoft.com/office/officeart/2008/layout/LinedList"/>
    <dgm:cxn modelId="{930D5BF8-7E19-7547-81FB-353C3FE5FBFC}" srcId="{28077177-C8DA-254B-BB7E-368025D8004F}" destId="{70CBB742-6B3A-1041-97D0-68F152F5F3D3}" srcOrd="0" destOrd="0" parTransId="{074B171E-3237-974C-A94A-CFA9C3A07DF0}" sibTransId="{271CF878-EF33-7545-B287-F92CE00EDA87}"/>
    <dgm:cxn modelId="{9427F851-A540-0F48-B3D4-A2E8606663CE}" type="presParOf" srcId="{FBA23E6D-0B39-3C40-BD40-6FE2D9A01F12}" destId="{F82FAF5C-A4E3-3E49-AE51-B374416E01C0}" srcOrd="0" destOrd="0" presId="urn:microsoft.com/office/officeart/2008/layout/LinedList"/>
    <dgm:cxn modelId="{AFFA52F4-FADB-AA4C-8A97-75466E59D6E2}" type="presParOf" srcId="{FBA23E6D-0B39-3C40-BD40-6FE2D9A01F12}" destId="{03A4E282-4BEC-0940-8E03-F03BE8F0A4ED}" srcOrd="1" destOrd="0" presId="urn:microsoft.com/office/officeart/2008/layout/LinedList"/>
    <dgm:cxn modelId="{612FA8E4-0822-BA4D-9A42-501ACCB49022}" type="presParOf" srcId="{03A4E282-4BEC-0940-8E03-F03BE8F0A4ED}" destId="{3C5943EA-BE6F-1045-83D3-03B9137578C9}" srcOrd="0" destOrd="0" presId="urn:microsoft.com/office/officeart/2008/layout/LinedList"/>
    <dgm:cxn modelId="{91E653F0-B3C3-4849-B9E2-180DE5B728DD}" type="presParOf" srcId="{03A4E282-4BEC-0940-8E03-F03BE8F0A4ED}" destId="{C6BA6227-BF5E-BE46-8FE2-8580C4BABC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300" dirty="0"/>
            <a:t>1. Indicate how each of the following activities will affect GDP:</a:t>
          </a:r>
        </a:p>
        <a:p>
          <a:pPr marL="301752"/>
          <a:r>
            <a:rPr lang="en-US" sz="2300" dirty="0"/>
            <a:t>(a) You pay $600 per month to lease an apartment while attending school.</a:t>
          </a:r>
        </a:p>
        <a:p>
          <a:pPr marL="301752"/>
          <a:r>
            <a:rPr lang="en-US" sz="2300" dirty="0"/>
            <a:t>(b) You pay $8,000 to purchase a four-year-old car.</a:t>
          </a:r>
        </a:p>
        <a:p>
          <a:pPr marL="301752"/>
          <a:r>
            <a:rPr lang="en-US" sz="2300" dirty="0"/>
            <a:t>(c) You have car trouble and have to pay a repair shop $1,500 to fix the transmission of your car.</a:t>
          </a:r>
        </a:p>
        <a:p>
          <a:pPr marL="301752"/>
          <a:r>
            <a:rPr lang="en-US" sz="2300" dirty="0"/>
            <a:t>(d) You pay $5,100 to purchase 100 shares of Microsoft stock ($50 per share for the stock plus a $100 brokerage fee).</a:t>
          </a:r>
        </a:p>
        <a:p>
          <a:pPr marL="301752"/>
          <a:r>
            <a:rPr lang="en-US" sz="2300" dirty="0"/>
            <a:t>(e) You sell your 100 shares of Apple stock (purchased for $30,000) for $40,000 minus a $500 brokerage fee.</a:t>
          </a:r>
        </a:p>
        <a:p>
          <a:pPr marL="301752"/>
          <a:r>
            <a:rPr lang="en-US" sz="2300" dirty="0"/>
            <a:t>(f) Your aunt sends you $500 to help with college expenses.</a:t>
          </a:r>
        </a:p>
        <a:p>
          <a:pPr marL="301752"/>
          <a:r>
            <a:rPr lang="en-US" sz="2300" dirty="0"/>
            <a:t>(g) You earn $500 providing computer services for a faculty member.</a:t>
          </a:r>
        </a:p>
        <a:p>
          <a:pPr marL="301752"/>
          <a:r>
            <a:rPr lang="en-US" sz="2300" dirty="0"/>
            <a:t>(h) You win $500 playing cards with classmates in the dormitory.</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2. Why isn’t the purchase of an intermediate good like steel used to build automobiles and the purchase of the new automobile itself both included in GDP?</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ScaleY="167576"/>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9A77DA3-0C0D-DE4B-8C22-8AE9F8F9D238}" type="doc">
      <dgm:prSet loTypeId="urn:microsoft.com/office/officeart/2005/8/layout/equation1" loCatId="" qsTypeId="urn:microsoft.com/office/officeart/2005/8/quickstyle/simple1" qsCatId="simple" csTypeId="urn:microsoft.com/office/officeart/2005/8/colors/accent1_2" csCatId="accent1" phldr="1"/>
      <dgm:spPr/>
    </dgm:pt>
    <dgm:pt modelId="{310ADE7C-A284-E34C-834A-4BEC72463891}">
      <dgm:prSet phldrT="[Text]" custT="1"/>
      <dgm:spPr/>
      <dgm:t>
        <a:bodyPr/>
        <a:lstStyle/>
        <a:p>
          <a:r>
            <a:rPr lang="en-US" sz="1800" dirty="0"/>
            <a:t>Dollar flow of expenditures on final goods</a:t>
          </a:r>
        </a:p>
      </dgm:t>
    </dgm:pt>
    <dgm:pt modelId="{9C32D0C4-DE7F-8A49-A9B7-C0AB9D53926C}" type="parTrans" cxnId="{ABFEFED6-5FCA-DE4A-BD04-44798EB1E188}">
      <dgm:prSet/>
      <dgm:spPr/>
      <dgm:t>
        <a:bodyPr/>
        <a:lstStyle/>
        <a:p>
          <a:endParaRPr lang="en-US"/>
        </a:p>
      </dgm:t>
    </dgm:pt>
    <dgm:pt modelId="{D63FFF4D-EA2F-6B49-8BFB-F570B0F8123E}" type="sibTrans" cxnId="{ABFEFED6-5FCA-DE4A-BD04-44798EB1E188}">
      <dgm:prSet/>
      <dgm:spPr/>
      <dgm:t>
        <a:bodyPr/>
        <a:lstStyle/>
        <a:p>
          <a:endParaRPr lang="en-US"/>
        </a:p>
      </dgm:t>
    </dgm:pt>
    <dgm:pt modelId="{66CE4287-89EB-E04F-96CD-4D6844255C15}">
      <dgm:prSet phldrT="[Text]" custT="1"/>
      <dgm:spPr/>
      <dgm:t>
        <a:bodyPr/>
        <a:lstStyle/>
        <a:p>
          <a:r>
            <a:rPr lang="en-US" sz="4800" b="1" dirty="0"/>
            <a:t>GDP</a:t>
          </a:r>
        </a:p>
      </dgm:t>
    </dgm:pt>
    <dgm:pt modelId="{4716280F-037A-7F43-BEC4-B22DC5066FFB}" type="parTrans" cxnId="{AB02A747-73F9-F545-AC8C-7779E7C8714B}">
      <dgm:prSet/>
      <dgm:spPr/>
      <dgm:t>
        <a:bodyPr/>
        <a:lstStyle/>
        <a:p>
          <a:endParaRPr lang="en-US"/>
        </a:p>
      </dgm:t>
    </dgm:pt>
    <dgm:pt modelId="{BFE29CED-9682-2246-93C5-BD3FA2F4C838}" type="sibTrans" cxnId="{AB02A747-73F9-F545-AC8C-7779E7C8714B}">
      <dgm:prSet/>
      <dgm:spPr/>
      <dgm:t>
        <a:bodyPr/>
        <a:lstStyle/>
        <a:p>
          <a:endParaRPr lang="en-US"/>
        </a:p>
      </dgm:t>
    </dgm:pt>
    <dgm:pt modelId="{82333523-620D-5B41-B820-F286A4A68B99}">
      <dgm:prSet phldrT="[Text]" custT="1"/>
      <dgm:spPr/>
      <dgm:t>
        <a:bodyPr/>
        <a:lstStyle/>
        <a:p>
          <a:r>
            <a:rPr lang="en-US" sz="1800" dirty="0"/>
            <a:t>Dollar flow of income (and indirect cost) of final goods</a:t>
          </a:r>
        </a:p>
      </dgm:t>
    </dgm:pt>
    <dgm:pt modelId="{DEB2CD4D-3828-154A-9048-DCC27684A26F}" type="parTrans" cxnId="{A983437C-3244-E242-A260-8B8191FD571D}">
      <dgm:prSet/>
      <dgm:spPr/>
      <dgm:t>
        <a:bodyPr/>
        <a:lstStyle/>
        <a:p>
          <a:endParaRPr lang="en-US"/>
        </a:p>
      </dgm:t>
    </dgm:pt>
    <dgm:pt modelId="{51EDED02-EEA4-E840-B78F-45490EA6077A}" type="sibTrans" cxnId="{A983437C-3244-E242-A260-8B8191FD571D}">
      <dgm:prSet/>
      <dgm:spPr/>
      <dgm:t>
        <a:bodyPr/>
        <a:lstStyle/>
        <a:p>
          <a:endParaRPr lang="en-US"/>
        </a:p>
      </dgm:t>
    </dgm:pt>
    <dgm:pt modelId="{92816E5B-9133-1741-AE35-9967DC6C4CD4}" type="pres">
      <dgm:prSet presAssocID="{89A77DA3-0C0D-DE4B-8C22-8AE9F8F9D238}" presName="linearFlow" presStyleCnt="0">
        <dgm:presLayoutVars>
          <dgm:dir/>
          <dgm:resizeHandles val="exact"/>
        </dgm:presLayoutVars>
      </dgm:prSet>
      <dgm:spPr/>
    </dgm:pt>
    <dgm:pt modelId="{BF3CC167-60FB-3249-B66E-7FDB518061F1}" type="pres">
      <dgm:prSet presAssocID="{310ADE7C-A284-E34C-834A-4BEC72463891}" presName="node" presStyleLbl="node1" presStyleIdx="0" presStyleCnt="3" custScaleY="100049">
        <dgm:presLayoutVars>
          <dgm:bulletEnabled val="1"/>
        </dgm:presLayoutVars>
      </dgm:prSet>
      <dgm:spPr/>
    </dgm:pt>
    <dgm:pt modelId="{974AC043-B100-8049-8BE8-225B539FF2DF}" type="pres">
      <dgm:prSet presAssocID="{D63FFF4D-EA2F-6B49-8BFB-F570B0F8123E}" presName="spacerL" presStyleCnt="0"/>
      <dgm:spPr/>
    </dgm:pt>
    <dgm:pt modelId="{891AB85E-3C7A-764C-8652-E8BF85129565}" type="pres">
      <dgm:prSet presAssocID="{D63FFF4D-EA2F-6B49-8BFB-F570B0F8123E}" presName="sibTrans" presStyleLbl="sibTrans2D1" presStyleIdx="0" presStyleCnt="2"/>
      <dgm:spPr>
        <a:prstGeom prst="mathEqual">
          <a:avLst/>
        </a:prstGeom>
      </dgm:spPr>
    </dgm:pt>
    <dgm:pt modelId="{660F3A0C-398E-6045-8887-D4437FF50C59}" type="pres">
      <dgm:prSet presAssocID="{D63FFF4D-EA2F-6B49-8BFB-F570B0F8123E}" presName="spacerR" presStyleCnt="0"/>
      <dgm:spPr/>
    </dgm:pt>
    <dgm:pt modelId="{DFECF288-6236-9642-9570-398702223DC1}" type="pres">
      <dgm:prSet presAssocID="{66CE4287-89EB-E04F-96CD-4D6844255C15}" presName="node" presStyleLbl="node1" presStyleIdx="1" presStyleCnt="3">
        <dgm:presLayoutVars>
          <dgm:bulletEnabled val="1"/>
        </dgm:presLayoutVars>
      </dgm:prSet>
      <dgm:spPr/>
    </dgm:pt>
    <dgm:pt modelId="{045F3320-3298-8040-89CA-6D91FEE36A3F}" type="pres">
      <dgm:prSet presAssocID="{BFE29CED-9682-2246-93C5-BD3FA2F4C838}" presName="spacerL" presStyleCnt="0"/>
      <dgm:spPr/>
    </dgm:pt>
    <dgm:pt modelId="{85BBC88C-DE1E-3B4B-B4C4-B91BC4B26C20}" type="pres">
      <dgm:prSet presAssocID="{BFE29CED-9682-2246-93C5-BD3FA2F4C838}" presName="sibTrans" presStyleLbl="sibTrans2D1" presStyleIdx="1" presStyleCnt="2"/>
      <dgm:spPr/>
    </dgm:pt>
    <dgm:pt modelId="{4490A148-F1FA-F44F-8976-6793D83BBADF}" type="pres">
      <dgm:prSet presAssocID="{BFE29CED-9682-2246-93C5-BD3FA2F4C838}" presName="spacerR" presStyleCnt="0"/>
      <dgm:spPr/>
    </dgm:pt>
    <dgm:pt modelId="{F71EB2C1-3BD5-BE40-A0EF-4A51D1BFC784}" type="pres">
      <dgm:prSet presAssocID="{82333523-620D-5B41-B820-F286A4A68B99}" presName="node" presStyleLbl="node1" presStyleIdx="2" presStyleCnt="3">
        <dgm:presLayoutVars>
          <dgm:bulletEnabled val="1"/>
        </dgm:presLayoutVars>
      </dgm:prSet>
      <dgm:spPr/>
    </dgm:pt>
  </dgm:ptLst>
  <dgm:cxnLst>
    <dgm:cxn modelId="{AB02A747-73F9-F545-AC8C-7779E7C8714B}" srcId="{89A77DA3-0C0D-DE4B-8C22-8AE9F8F9D238}" destId="{66CE4287-89EB-E04F-96CD-4D6844255C15}" srcOrd="1" destOrd="0" parTransId="{4716280F-037A-7F43-BEC4-B22DC5066FFB}" sibTransId="{BFE29CED-9682-2246-93C5-BD3FA2F4C838}"/>
    <dgm:cxn modelId="{3CD6C568-0049-A949-92DA-04C911638429}" type="presOf" srcId="{82333523-620D-5B41-B820-F286A4A68B99}" destId="{F71EB2C1-3BD5-BE40-A0EF-4A51D1BFC784}" srcOrd="0" destOrd="0" presId="urn:microsoft.com/office/officeart/2005/8/layout/equation1"/>
    <dgm:cxn modelId="{A983437C-3244-E242-A260-8B8191FD571D}" srcId="{89A77DA3-0C0D-DE4B-8C22-8AE9F8F9D238}" destId="{82333523-620D-5B41-B820-F286A4A68B99}" srcOrd="2" destOrd="0" parTransId="{DEB2CD4D-3828-154A-9048-DCC27684A26F}" sibTransId="{51EDED02-EEA4-E840-B78F-45490EA6077A}"/>
    <dgm:cxn modelId="{2318F48F-5862-FD49-8AB1-127EE2372DA4}" type="presOf" srcId="{D63FFF4D-EA2F-6B49-8BFB-F570B0F8123E}" destId="{891AB85E-3C7A-764C-8652-E8BF85129565}" srcOrd="0" destOrd="0" presId="urn:microsoft.com/office/officeart/2005/8/layout/equation1"/>
    <dgm:cxn modelId="{205CA698-BC4A-1240-B051-8D3616F164A4}" type="presOf" srcId="{66CE4287-89EB-E04F-96CD-4D6844255C15}" destId="{DFECF288-6236-9642-9570-398702223DC1}" srcOrd="0" destOrd="0" presId="urn:microsoft.com/office/officeart/2005/8/layout/equation1"/>
    <dgm:cxn modelId="{A8CB8ABD-E017-9946-A714-93656F47FBA1}" type="presOf" srcId="{89A77DA3-0C0D-DE4B-8C22-8AE9F8F9D238}" destId="{92816E5B-9133-1741-AE35-9967DC6C4CD4}" srcOrd="0" destOrd="0" presId="urn:microsoft.com/office/officeart/2005/8/layout/equation1"/>
    <dgm:cxn modelId="{ABFEFED6-5FCA-DE4A-BD04-44798EB1E188}" srcId="{89A77DA3-0C0D-DE4B-8C22-8AE9F8F9D238}" destId="{310ADE7C-A284-E34C-834A-4BEC72463891}" srcOrd="0" destOrd="0" parTransId="{9C32D0C4-DE7F-8A49-A9B7-C0AB9D53926C}" sibTransId="{D63FFF4D-EA2F-6B49-8BFB-F570B0F8123E}"/>
    <dgm:cxn modelId="{C1C502DB-8D51-004C-A33C-88202FE8196D}" type="presOf" srcId="{310ADE7C-A284-E34C-834A-4BEC72463891}" destId="{BF3CC167-60FB-3249-B66E-7FDB518061F1}" srcOrd="0" destOrd="0" presId="urn:microsoft.com/office/officeart/2005/8/layout/equation1"/>
    <dgm:cxn modelId="{C36EDCDC-66E8-854B-8EFD-CEBC2C9C0612}" type="presOf" srcId="{BFE29CED-9682-2246-93C5-BD3FA2F4C838}" destId="{85BBC88C-DE1E-3B4B-B4C4-B91BC4B26C20}" srcOrd="0" destOrd="0" presId="urn:microsoft.com/office/officeart/2005/8/layout/equation1"/>
    <dgm:cxn modelId="{F42E0E76-6077-C841-BA0C-EB19A841D583}" type="presParOf" srcId="{92816E5B-9133-1741-AE35-9967DC6C4CD4}" destId="{BF3CC167-60FB-3249-B66E-7FDB518061F1}" srcOrd="0" destOrd="0" presId="urn:microsoft.com/office/officeart/2005/8/layout/equation1"/>
    <dgm:cxn modelId="{BDE95136-3E26-8D43-BE0A-2896ADC4A55E}" type="presParOf" srcId="{92816E5B-9133-1741-AE35-9967DC6C4CD4}" destId="{974AC043-B100-8049-8BE8-225B539FF2DF}" srcOrd="1" destOrd="0" presId="urn:microsoft.com/office/officeart/2005/8/layout/equation1"/>
    <dgm:cxn modelId="{B4D4267B-3116-9F4A-B913-1C7EF957BBEC}" type="presParOf" srcId="{92816E5B-9133-1741-AE35-9967DC6C4CD4}" destId="{891AB85E-3C7A-764C-8652-E8BF85129565}" srcOrd="2" destOrd="0" presId="urn:microsoft.com/office/officeart/2005/8/layout/equation1"/>
    <dgm:cxn modelId="{CC898285-D4C3-934B-9B15-6D5B21DC5FC4}" type="presParOf" srcId="{92816E5B-9133-1741-AE35-9967DC6C4CD4}" destId="{660F3A0C-398E-6045-8887-D4437FF50C59}" srcOrd="3" destOrd="0" presId="urn:microsoft.com/office/officeart/2005/8/layout/equation1"/>
    <dgm:cxn modelId="{912B8D3A-C388-FD40-9AF9-729B26C4D08C}" type="presParOf" srcId="{92816E5B-9133-1741-AE35-9967DC6C4CD4}" destId="{DFECF288-6236-9642-9570-398702223DC1}" srcOrd="4" destOrd="0" presId="urn:microsoft.com/office/officeart/2005/8/layout/equation1"/>
    <dgm:cxn modelId="{6D0156E0-FF82-094F-816F-3C0EFD75413D}" type="presParOf" srcId="{92816E5B-9133-1741-AE35-9967DC6C4CD4}" destId="{045F3320-3298-8040-89CA-6D91FEE36A3F}" srcOrd="5" destOrd="0" presId="urn:microsoft.com/office/officeart/2005/8/layout/equation1"/>
    <dgm:cxn modelId="{9B8545C4-1375-EC45-BC40-F3FACB0420DF}" type="presParOf" srcId="{92816E5B-9133-1741-AE35-9967DC6C4CD4}" destId="{85BBC88C-DE1E-3B4B-B4C4-B91BC4B26C20}" srcOrd="6" destOrd="0" presId="urn:microsoft.com/office/officeart/2005/8/layout/equation1"/>
    <dgm:cxn modelId="{E30E37DE-E01C-294F-80FD-884D967A7FE6}" type="presParOf" srcId="{92816E5B-9133-1741-AE35-9967DC6C4CD4}" destId="{4490A148-F1FA-F44F-8976-6793D83BBADF}" srcOrd="7" destOrd="0" presId="urn:microsoft.com/office/officeart/2005/8/layout/equation1"/>
    <dgm:cxn modelId="{089EE4D1-D1A3-744B-8A3F-8FF6CFEC2F13}" type="presParOf" srcId="{92816E5B-9133-1741-AE35-9967DC6C4CD4}" destId="{F71EB2C1-3BD5-BE40-A0EF-4A51D1BFC784}"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96E1A67-CBC4-B24A-9A98-CA0832460B9E}"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DE0B500-51C3-6141-9E91-455C43973E34}">
      <dgm:prSet phldrT="[Text]"/>
      <dgm:spPr/>
      <dgm:t>
        <a:bodyPr/>
        <a:lstStyle/>
        <a:p>
          <a:r>
            <a:rPr lang="en-US" dirty="0"/>
            <a:t>Expenditure Approach:</a:t>
          </a:r>
        </a:p>
      </dgm:t>
    </dgm:pt>
    <dgm:pt modelId="{44D6F955-3A34-FA45-8558-02D7D027D4FD}" type="parTrans" cxnId="{81678870-4819-8D44-B05C-DAEF8641D6A6}">
      <dgm:prSet/>
      <dgm:spPr/>
      <dgm:t>
        <a:bodyPr/>
        <a:lstStyle/>
        <a:p>
          <a:endParaRPr lang="en-US"/>
        </a:p>
      </dgm:t>
    </dgm:pt>
    <dgm:pt modelId="{AF3E1D28-F1F1-494A-B946-67186D3B8A08}" type="sibTrans" cxnId="{81678870-4819-8D44-B05C-DAEF8641D6A6}">
      <dgm:prSet/>
      <dgm:spPr/>
      <dgm:t>
        <a:bodyPr/>
        <a:lstStyle/>
        <a:p>
          <a:endParaRPr lang="en-US"/>
        </a:p>
      </dgm:t>
    </dgm:pt>
    <dgm:pt modelId="{2AE144D4-21D4-4B40-B6CF-40A860D222EB}">
      <dgm:prSet phldrT="[Text]"/>
      <dgm:spPr/>
      <dgm:t>
        <a:bodyPr/>
        <a:lstStyle/>
        <a:p>
          <a:r>
            <a:rPr lang="en-US" dirty="0"/>
            <a:t>GDP is the sum of expenditures on final-user goods and services purchased by households, investors, governments, and foreigners.</a:t>
          </a:r>
        </a:p>
      </dgm:t>
    </dgm:pt>
    <dgm:pt modelId="{61E33AB7-AB28-A84E-96F4-6625175056A7}" type="parTrans" cxnId="{A17880DE-406F-3A4E-B2D8-F5F040AA008B}">
      <dgm:prSet/>
      <dgm:spPr/>
      <dgm:t>
        <a:bodyPr/>
        <a:lstStyle/>
        <a:p>
          <a:endParaRPr lang="en-US"/>
        </a:p>
      </dgm:t>
    </dgm:pt>
    <dgm:pt modelId="{172A8175-E15F-A343-B67B-3D3473F565A8}" type="sibTrans" cxnId="{A17880DE-406F-3A4E-B2D8-F5F040AA008B}">
      <dgm:prSet/>
      <dgm:spPr/>
      <dgm:t>
        <a:bodyPr/>
        <a:lstStyle/>
        <a:p>
          <a:endParaRPr lang="en-US"/>
        </a:p>
      </dgm:t>
    </dgm:pt>
    <dgm:pt modelId="{DA80CC0C-4F40-F948-A75E-66332AD8D8CC}">
      <dgm:prSet phldrT="[Text]"/>
      <dgm:spPr/>
      <dgm:t>
        <a:bodyPr/>
        <a:lstStyle/>
        <a:p>
          <a:r>
            <a:rPr lang="en-US" dirty="0"/>
            <a:t>When calculated by this method, there are 4 components of GDP:</a:t>
          </a:r>
        </a:p>
      </dgm:t>
    </dgm:pt>
    <dgm:pt modelId="{18EE1EAE-5935-F642-A549-27073E26CE68}" type="parTrans" cxnId="{7995E1B7-D78E-DD4F-9443-2886E0BF839C}">
      <dgm:prSet/>
      <dgm:spPr/>
      <dgm:t>
        <a:bodyPr/>
        <a:lstStyle/>
        <a:p>
          <a:endParaRPr lang="en-US"/>
        </a:p>
      </dgm:t>
    </dgm:pt>
    <dgm:pt modelId="{BFEF13C1-45B7-D648-87BF-A318BD9DA1C9}" type="sibTrans" cxnId="{7995E1B7-D78E-DD4F-9443-2886E0BF839C}">
      <dgm:prSet/>
      <dgm:spPr/>
      <dgm:t>
        <a:bodyPr/>
        <a:lstStyle/>
        <a:p>
          <a:endParaRPr lang="en-US"/>
        </a:p>
      </dgm:t>
    </dgm:pt>
    <dgm:pt modelId="{D4473783-4AED-014C-AE3E-BBA50B0E3EDB}">
      <dgm:prSet phldrT="[Text]"/>
      <dgm:spPr/>
      <dgm:t>
        <a:bodyPr/>
        <a:lstStyle/>
        <a:p>
          <a:r>
            <a:rPr lang="en-US" dirty="0"/>
            <a:t>personal consumption purchases</a:t>
          </a:r>
        </a:p>
      </dgm:t>
    </dgm:pt>
    <dgm:pt modelId="{BA70F675-4458-CF40-8B38-89B58CB0C0AA}" type="parTrans" cxnId="{94D4DC60-72F3-D04E-989B-0FBE84914345}">
      <dgm:prSet/>
      <dgm:spPr/>
      <dgm:t>
        <a:bodyPr/>
        <a:lstStyle/>
        <a:p>
          <a:endParaRPr lang="en-US"/>
        </a:p>
      </dgm:t>
    </dgm:pt>
    <dgm:pt modelId="{5D931A87-4E12-5F46-ACD4-82F4F67ED66D}" type="sibTrans" cxnId="{94D4DC60-72F3-D04E-989B-0FBE84914345}">
      <dgm:prSet/>
      <dgm:spPr/>
      <dgm:t>
        <a:bodyPr/>
        <a:lstStyle/>
        <a:p>
          <a:endParaRPr lang="en-US"/>
        </a:p>
      </dgm:t>
    </dgm:pt>
    <dgm:pt modelId="{6E1B1CD2-FB63-F546-92C6-A4CEF1A76409}">
      <dgm:prSet phldrT="[Text]"/>
      <dgm:spPr/>
      <dgm:t>
        <a:bodyPr/>
        <a:lstStyle/>
        <a:p>
          <a:r>
            <a:rPr lang="en-US" dirty="0"/>
            <a:t>gross private investment(including inventories)</a:t>
          </a:r>
        </a:p>
      </dgm:t>
    </dgm:pt>
    <dgm:pt modelId="{113CD68D-6F00-3B4C-9A5C-374E35F84D3D}" type="parTrans" cxnId="{53C1F149-D9F4-9741-AE3C-0517A1AEA4D9}">
      <dgm:prSet/>
      <dgm:spPr/>
      <dgm:t>
        <a:bodyPr/>
        <a:lstStyle/>
        <a:p>
          <a:endParaRPr lang="en-US"/>
        </a:p>
      </dgm:t>
    </dgm:pt>
    <dgm:pt modelId="{39919A62-A4DC-1647-A1EF-452C35C55129}" type="sibTrans" cxnId="{53C1F149-D9F4-9741-AE3C-0517A1AEA4D9}">
      <dgm:prSet/>
      <dgm:spPr/>
      <dgm:t>
        <a:bodyPr/>
        <a:lstStyle/>
        <a:p>
          <a:endParaRPr lang="en-US"/>
        </a:p>
      </dgm:t>
    </dgm:pt>
    <dgm:pt modelId="{8142A9E8-AD06-344B-BF67-3B54F6854462}">
      <dgm:prSet phldrT="[Text]"/>
      <dgm:spPr/>
      <dgm:t>
        <a:bodyPr/>
        <a:lstStyle/>
        <a:p>
          <a:r>
            <a:rPr lang="en-US" dirty="0"/>
            <a:t>government purchases (consumption and investment)</a:t>
          </a:r>
        </a:p>
      </dgm:t>
    </dgm:pt>
    <dgm:pt modelId="{4FD7C7F0-2418-0842-B838-D97A7BF114A3}" type="parTrans" cxnId="{8214017A-D6E9-2E44-B283-57E8100CC8D3}">
      <dgm:prSet/>
      <dgm:spPr/>
      <dgm:t>
        <a:bodyPr/>
        <a:lstStyle/>
        <a:p>
          <a:endParaRPr lang="en-US"/>
        </a:p>
      </dgm:t>
    </dgm:pt>
    <dgm:pt modelId="{C1148774-56EF-3047-A1D9-47E6000A9277}" type="sibTrans" cxnId="{8214017A-D6E9-2E44-B283-57E8100CC8D3}">
      <dgm:prSet/>
      <dgm:spPr/>
      <dgm:t>
        <a:bodyPr/>
        <a:lstStyle/>
        <a:p>
          <a:endParaRPr lang="en-US"/>
        </a:p>
      </dgm:t>
    </dgm:pt>
    <dgm:pt modelId="{D9BFBA13-6A6C-7443-9FC7-183E8431F9EA}">
      <dgm:prSet phldrT="[Text]"/>
      <dgm:spPr/>
      <dgm:t>
        <a:bodyPr/>
        <a:lstStyle/>
        <a:p>
          <a:r>
            <a:rPr lang="en-US" dirty="0"/>
            <a:t>net exports (exports minus imports) </a:t>
          </a:r>
        </a:p>
      </dgm:t>
    </dgm:pt>
    <dgm:pt modelId="{D4BEB731-5196-414A-A3E1-6B8CD5F45F1F}" type="parTrans" cxnId="{D49D2F60-76B2-F84E-A0EA-670A24D1F238}">
      <dgm:prSet/>
      <dgm:spPr/>
      <dgm:t>
        <a:bodyPr/>
        <a:lstStyle/>
        <a:p>
          <a:endParaRPr lang="en-US"/>
        </a:p>
      </dgm:t>
    </dgm:pt>
    <dgm:pt modelId="{3D467FB4-FF44-1A46-A7D6-5C1B7DFB09D9}" type="sibTrans" cxnId="{D49D2F60-76B2-F84E-A0EA-670A24D1F238}">
      <dgm:prSet/>
      <dgm:spPr/>
      <dgm:t>
        <a:bodyPr/>
        <a:lstStyle/>
        <a:p>
          <a:endParaRPr lang="en-US"/>
        </a:p>
      </dgm:t>
    </dgm:pt>
    <dgm:pt modelId="{5B9A8FCF-38C3-1244-AAD8-0E1BAC10B420}" type="pres">
      <dgm:prSet presAssocID="{B96E1A67-CBC4-B24A-9A98-CA0832460B9E}" presName="linear" presStyleCnt="0">
        <dgm:presLayoutVars>
          <dgm:animLvl val="lvl"/>
          <dgm:resizeHandles val="exact"/>
        </dgm:presLayoutVars>
      </dgm:prSet>
      <dgm:spPr/>
    </dgm:pt>
    <dgm:pt modelId="{FDD6985F-D70F-7740-A4D5-18095836634B}" type="pres">
      <dgm:prSet presAssocID="{8DE0B500-51C3-6141-9E91-455C43973E34}" presName="parentText" presStyleLbl="node1" presStyleIdx="0" presStyleCnt="1">
        <dgm:presLayoutVars>
          <dgm:chMax val="0"/>
          <dgm:bulletEnabled val="1"/>
        </dgm:presLayoutVars>
      </dgm:prSet>
      <dgm:spPr/>
    </dgm:pt>
    <dgm:pt modelId="{487CFFC0-CD99-A44A-BE92-21D3268CAC3A}" type="pres">
      <dgm:prSet presAssocID="{8DE0B500-51C3-6141-9E91-455C43973E34}" presName="childText" presStyleLbl="revTx" presStyleIdx="0" presStyleCnt="1">
        <dgm:presLayoutVars>
          <dgm:bulletEnabled val="1"/>
        </dgm:presLayoutVars>
      </dgm:prSet>
      <dgm:spPr/>
    </dgm:pt>
  </dgm:ptLst>
  <dgm:cxnLst>
    <dgm:cxn modelId="{0BF29D0B-5D46-FD45-908A-C378497E544C}" type="presOf" srcId="{2AE144D4-21D4-4B40-B6CF-40A860D222EB}" destId="{487CFFC0-CD99-A44A-BE92-21D3268CAC3A}" srcOrd="0" destOrd="0" presId="urn:microsoft.com/office/officeart/2005/8/layout/vList2"/>
    <dgm:cxn modelId="{D28FEF37-6160-8B40-8D05-CE0A4ECC33D4}" type="presOf" srcId="{8142A9E8-AD06-344B-BF67-3B54F6854462}" destId="{487CFFC0-CD99-A44A-BE92-21D3268CAC3A}" srcOrd="0" destOrd="4" presId="urn:microsoft.com/office/officeart/2005/8/layout/vList2"/>
    <dgm:cxn modelId="{E4890443-348C-9F43-B18E-A5A43D5BAA7C}" type="presOf" srcId="{D9BFBA13-6A6C-7443-9FC7-183E8431F9EA}" destId="{487CFFC0-CD99-A44A-BE92-21D3268CAC3A}" srcOrd="0" destOrd="5" presId="urn:microsoft.com/office/officeart/2005/8/layout/vList2"/>
    <dgm:cxn modelId="{49F1FF46-E6CD-F04F-BD16-7BDE989DEB02}" type="presOf" srcId="{6E1B1CD2-FB63-F546-92C6-A4CEF1A76409}" destId="{487CFFC0-CD99-A44A-BE92-21D3268CAC3A}" srcOrd="0" destOrd="3" presId="urn:microsoft.com/office/officeart/2005/8/layout/vList2"/>
    <dgm:cxn modelId="{53C1F149-D9F4-9741-AE3C-0517A1AEA4D9}" srcId="{DA80CC0C-4F40-F948-A75E-66332AD8D8CC}" destId="{6E1B1CD2-FB63-F546-92C6-A4CEF1A76409}" srcOrd="1" destOrd="0" parTransId="{113CD68D-6F00-3B4C-9A5C-374E35F84D3D}" sibTransId="{39919A62-A4DC-1647-A1EF-452C35C55129}"/>
    <dgm:cxn modelId="{D49D2F60-76B2-F84E-A0EA-670A24D1F238}" srcId="{DA80CC0C-4F40-F948-A75E-66332AD8D8CC}" destId="{D9BFBA13-6A6C-7443-9FC7-183E8431F9EA}" srcOrd="3" destOrd="0" parTransId="{D4BEB731-5196-414A-A3E1-6B8CD5F45F1F}" sibTransId="{3D467FB4-FF44-1A46-A7D6-5C1B7DFB09D9}"/>
    <dgm:cxn modelId="{94D4DC60-72F3-D04E-989B-0FBE84914345}" srcId="{DA80CC0C-4F40-F948-A75E-66332AD8D8CC}" destId="{D4473783-4AED-014C-AE3E-BBA50B0E3EDB}" srcOrd="0" destOrd="0" parTransId="{BA70F675-4458-CF40-8B38-89B58CB0C0AA}" sibTransId="{5D931A87-4E12-5F46-ACD4-82F4F67ED66D}"/>
    <dgm:cxn modelId="{81678870-4819-8D44-B05C-DAEF8641D6A6}" srcId="{B96E1A67-CBC4-B24A-9A98-CA0832460B9E}" destId="{8DE0B500-51C3-6141-9E91-455C43973E34}" srcOrd="0" destOrd="0" parTransId="{44D6F955-3A34-FA45-8558-02D7D027D4FD}" sibTransId="{AF3E1D28-F1F1-494A-B946-67186D3B8A08}"/>
    <dgm:cxn modelId="{8214017A-D6E9-2E44-B283-57E8100CC8D3}" srcId="{DA80CC0C-4F40-F948-A75E-66332AD8D8CC}" destId="{8142A9E8-AD06-344B-BF67-3B54F6854462}" srcOrd="2" destOrd="0" parTransId="{4FD7C7F0-2418-0842-B838-D97A7BF114A3}" sibTransId="{C1148774-56EF-3047-A1D9-47E6000A9277}"/>
    <dgm:cxn modelId="{193770A9-2B39-D94C-898F-967D33DDB8E3}" type="presOf" srcId="{8DE0B500-51C3-6141-9E91-455C43973E34}" destId="{FDD6985F-D70F-7740-A4D5-18095836634B}" srcOrd="0" destOrd="0" presId="urn:microsoft.com/office/officeart/2005/8/layout/vList2"/>
    <dgm:cxn modelId="{7995E1B7-D78E-DD4F-9443-2886E0BF839C}" srcId="{8DE0B500-51C3-6141-9E91-455C43973E34}" destId="{DA80CC0C-4F40-F948-A75E-66332AD8D8CC}" srcOrd="1" destOrd="0" parTransId="{18EE1EAE-5935-F642-A549-27073E26CE68}" sibTransId="{BFEF13C1-45B7-D648-87BF-A318BD9DA1C9}"/>
    <dgm:cxn modelId="{2CCEB6D2-C5EC-0E4E-8A7F-2BD2E970BCCB}" type="presOf" srcId="{D4473783-4AED-014C-AE3E-BBA50B0E3EDB}" destId="{487CFFC0-CD99-A44A-BE92-21D3268CAC3A}" srcOrd="0" destOrd="2" presId="urn:microsoft.com/office/officeart/2005/8/layout/vList2"/>
    <dgm:cxn modelId="{31D61ADC-D815-A640-BFC7-2E49151F4713}" type="presOf" srcId="{B96E1A67-CBC4-B24A-9A98-CA0832460B9E}" destId="{5B9A8FCF-38C3-1244-AAD8-0E1BAC10B420}" srcOrd="0" destOrd="0" presId="urn:microsoft.com/office/officeart/2005/8/layout/vList2"/>
    <dgm:cxn modelId="{A17880DE-406F-3A4E-B2D8-F5F040AA008B}" srcId="{8DE0B500-51C3-6141-9E91-455C43973E34}" destId="{2AE144D4-21D4-4B40-B6CF-40A860D222EB}" srcOrd="0" destOrd="0" parTransId="{61E33AB7-AB28-A84E-96F4-6625175056A7}" sibTransId="{172A8175-E15F-A343-B67B-3D3473F565A8}"/>
    <dgm:cxn modelId="{488AE3EC-258C-3841-834B-E150DA3A7A33}" type="presOf" srcId="{DA80CC0C-4F40-F948-A75E-66332AD8D8CC}" destId="{487CFFC0-CD99-A44A-BE92-21D3268CAC3A}" srcOrd="0" destOrd="1" presId="urn:microsoft.com/office/officeart/2005/8/layout/vList2"/>
    <dgm:cxn modelId="{CF6EB735-B299-CE4C-BC23-81255FD7F4DC}" type="presParOf" srcId="{5B9A8FCF-38C3-1244-AAD8-0E1BAC10B420}" destId="{FDD6985F-D70F-7740-A4D5-18095836634B}" srcOrd="0" destOrd="0" presId="urn:microsoft.com/office/officeart/2005/8/layout/vList2"/>
    <dgm:cxn modelId="{ED364114-B74D-424E-A434-C9842DF60DE6}" type="presParOf" srcId="{5B9A8FCF-38C3-1244-AAD8-0E1BAC10B420}" destId="{487CFFC0-CD99-A44A-BE92-21D3268CAC3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331A29-AF90-4349-8EC8-FDA60AB882E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2A392A34-529C-0649-A27B-F42840A6E63C}">
      <dgm:prSet phldrT="[Text]"/>
      <dgm:spPr/>
      <dgm:t>
        <a:bodyPr/>
        <a:lstStyle/>
        <a:p>
          <a:r>
            <a:rPr lang="en-US" dirty="0"/>
            <a:t>Resource Cost - Income Approach:</a:t>
          </a:r>
        </a:p>
      </dgm:t>
    </dgm:pt>
    <dgm:pt modelId="{55A71BBF-ACE4-274D-9B6E-574744D825AF}" type="parTrans" cxnId="{C8BF0239-CBDC-9743-AE2C-7318CE78F82E}">
      <dgm:prSet/>
      <dgm:spPr/>
      <dgm:t>
        <a:bodyPr/>
        <a:lstStyle/>
        <a:p>
          <a:endParaRPr lang="en-US"/>
        </a:p>
      </dgm:t>
    </dgm:pt>
    <dgm:pt modelId="{B38AE267-FBE1-284B-AA0C-7DA42B6540BB}" type="sibTrans" cxnId="{C8BF0239-CBDC-9743-AE2C-7318CE78F82E}">
      <dgm:prSet/>
      <dgm:spPr/>
      <dgm:t>
        <a:bodyPr/>
        <a:lstStyle/>
        <a:p>
          <a:endParaRPr lang="en-US"/>
        </a:p>
      </dgm:t>
    </dgm:pt>
    <dgm:pt modelId="{92AB9169-502D-6A4E-8FC1-B8A8A99ED60F}">
      <dgm:prSet phldrT="[Text]"/>
      <dgm:spPr/>
      <dgm:t>
        <a:bodyPr/>
        <a:lstStyle/>
        <a:p>
          <a:r>
            <a:rPr lang="en-US" dirty="0"/>
            <a:t>GDP is the sum of costs incurred and income (including profits) generated by the production of goods and services in the period.</a:t>
          </a:r>
        </a:p>
      </dgm:t>
    </dgm:pt>
    <dgm:pt modelId="{D5F43257-C095-6545-9288-605889D297F8}" type="parTrans" cxnId="{EF79F9EB-170A-A342-8B4A-13BDC68675E1}">
      <dgm:prSet/>
      <dgm:spPr/>
      <dgm:t>
        <a:bodyPr/>
        <a:lstStyle/>
        <a:p>
          <a:endParaRPr lang="en-US"/>
        </a:p>
      </dgm:t>
    </dgm:pt>
    <dgm:pt modelId="{9DD36517-9395-5F47-B446-60D687458A0B}" type="sibTrans" cxnId="{EF79F9EB-170A-A342-8B4A-13BDC68675E1}">
      <dgm:prSet/>
      <dgm:spPr/>
      <dgm:t>
        <a:bodyPr/>
        <a:lstStyle/>
        <a:p>
          <a:endParaRPr lang="en-US"/>
        </a:p>
      </dgm:t>
    </dgm:pt>
    <dgm:pt modelId="{3936A100-6C5F-B940-BEEB-F85F9103412D}">
      <dgm:prSet phldrT="[Text]"/>
      <dgm:spPr/>
      <dgm:t>
        <a:bodyPr/>
        <a:lstStyle/>
        <a:p>
          <a:r>
            <a:rPr lang="en-US" dirty="0"/>
            <a:t>Sum of these = national income</a:t>
          </a:r>
        </a:p>
      </dgm:t>
    </dgm:pt>
    <dgm:pt modelId="{A99C2954-9563-EE46-AD4E-9543F259EDB2}" type="parTrans" cxnId="{6C92B030-0E3B-CD47-B394-FDF659B55877}">
      <dgm:prSet/>
      <dgm:spPr/>
      <dgm:t>
        <a:bodyPr/>
        <a:lstStyle/>
        <a:p>
          <a:endParaRPr lang="en-US"/>
        </a:p>
      </dgm:t>
    </dgm:pt>
    <dgm:pt modelId="{E9048D04-9CC1-564F-B21D-EA74605AAA07}" type="sibTrans" cxnId="{6C92B030-0E3B-CD47-B394-FDF659B55877}">
      <dgm:prSet/>
      <dgm:spPr/>
      <dgm:t>
        <a:bodyPr/>
        <a:lstStyle/>
        <a:p>
          <a:endParaRPr lang="en-US"/>
        </a:p>
      </dgm:t>
    </dgm:pt>
    <dgm:pt modelId="{9864F459-7032-D24D-AB13-55AA86C5649D}">
      <dgm:prSet phldrT="[Text]"/>
      <dgm:spPr/>
      <dgm:t>
        <a:bodyPr/>
        <a:lstStyle/>
        <a:p>
          <a:r>
            <a:rPr lang="en-US" dirty="0"/>
            <a:t>The direct cost income components of GDP:</a:t>
          </a:r>
        </a:p>
      </dgm:t>
    </dgm:pt>
    <dgm:pt modelId="{B43A8936-E23E-BE45-96B9-8A01C454B741}" type="parTrans" cxnId="{BD74CA75-919D-D847-B629-CE94970ABE1B}">
      <dgm:prSet/>
      <dgm:spPr/>
      <dgm:t>
        <a:bodyPr/>
        <a:lstStyle/>
        <a:p>
          <a:endParaRPr lang="en-US"/>
        </a:p>
      </dgm:t>
    </dgm:pt>
    <dgm:pt modelId="{D5EC75FE-884B-6C41-B434-79E7C927AE67}" type="sibTrans" cxnId="{BD74CA75-919D-D847-B629-CE94970ABE1B}">
      <dgm:prSet/>
      <dgm:spPr/>
      <dgm:t>
        <a:bodyPr/>
        <a:lstStyle/>
        <a:p>
          <a:endParaRPr lang="en-US"/>
        </a:p>
      </dgm:t>
    </dgm:pt>
    <dgm:pt modelId="{57D0A015-304D-984A-99D5-E28DB532915E}">
      <dgm:prSet phldrT="[Text]"/>
      <dgm:spPr/>
      <dgm:t>
        <a:bodyPr/>
        <a:lstStyle/>
        <a:p>
          <a:r>
            <a:rPr lang="en-US" dirty="0"/>
            <a:t>employee compensation</a:t>
          </a:r>
        </a:p>
      </dgm:t>
    </dgm:pt>
    <dgm:pt modelId="{B212080C-FCB6-A945-9AAB-26F0BA5E279C}" type="parTrans" cxnId="{9F1A1B59-7373-C94E-B424-EDBF4F52A9CD}">
      <dgm:prSet/>
      <dgm:spPr/>
      <dgm:t>
        <a:bodyPr/>
        <a:lstStyle/>
        <a:p>
          <a:endParaRPr lang="en-US"/>
        </a:p>
      </dgm:t>
    </dgm:pt>
    <dgm:pt modelId="{D8002555-8155-DA43-A1EA-6FD10E63BD38}" type="sibTrans" cxnId="{9F1A1B59-7373-C94E-B424-EDBF4F52A9CD}">
      <dgm:prSet/>
      <dgm:spPr/>
      <dgm:t>
        <a:bodyPr/>
        <a:lstStyle/>
        <a:p>
          <a:endParaRPr lang="en-US"/>
        </a:p>
      </dgm:t>
    </dgm:pt>
    <dgm:pt modelId="{6B50C438-6AFB-9744-8B81-261EC0A5CDC1}">
      <dgm:prSet phldrT="[Text]"/>
      <dgm:spPr/>
      <dgm:t>
        <a:bodyPr/>
        <a:lstStyle/>
        <a:p>
          <a:r>
            <a:rPr lang="en-US" dirty="0"/>
            <a:t>self-employment income</a:t>
          </a:r>
        </a:p>
      </dgm:t>
    </dgm:pt>
    <dgm:pt modelId="{100D072D-9BD8-604C-BD39-8BD43F08F183}" type="parTrans" cxnId="{F7751B2D-528B-EF43-AE6A-0A5900BA66B4}">
      <dgm:prSet/>
      <dgm:spPr/>
      <dgm:t>
        <a:bodyPr/>
        <a:lstStyle/>
        <a:p>
          <a:endParaRPr lang="en-US"/>
        </a:p>
      </dgm:t>
    </dgm:pt>
    <dgm:pt modelId="{A28211CA-096A-F343-966E-260AB4F1241D}" type="sibTrans" cxnId="{F7751B2D-528B-EF43-AE6A-0A5900BA66B4}">
      <dgm:prSet/>
      <dgm:spPr/>
      <dgm:t>
        <a:bodyPr/>
        <a:lstStyle/>
        <a:p>
          <a:endParaRPr lang="en-US"/>
        </a:p>
      </dgm:t>
    </dgm:pt>
    <dgm:pt modelId="{49040D24-0149-7F47-AA66-1FC68662CF33}">
      <dgm:prSet phldrT="[Text]"/>
      <dgm:spPr/>
      <dgm:t>
        <a:bodyPr/>
        <a:lstStyle/>
        <a:p>
          <a:r>
            <a:rPr lang="en-US" dirty="0"/>
            <a:t>rents</a:t>
          </a:r>
        </a:p>
      </dgm:t>
    </dgm:pt>
    <dgm:pt modelId="{94412986-A04A-D84F-87FC-80BCBCC25135}" type="parTrans" cxnId="{8D7811BE-F5FF-9149-ABA0-267B3ABE440B}">
      <dgm:prSet/>
      <dgm:spPr/>
      <dgm:t>
        <a:bodyPr/>
        <a:lstStyle/>
        <a:p>
          <a:endParaRPr lang="en-US"/>
        </a:p>
      </dgm:t>
    </dgm:pt>
    <dgm:pt modelId="{3F2177E1-6B5A-764A-9D3A-B900A4203B8D}" type="sibTrans" cxnId="{8D7811BE-F5FF-9149-ABA0-267B3ABE440B}">
      <dgm:prSet/>
      <dgm:spPr/>
      <dgm:t>
        <a:bodyPr/>
        <a:lstStyle/>
        <a:p>
          <a:endParaRPr lang="en-US"/>
        </a:p>
      </dgm:t>
    </dgm:pt>
    <dgm:pt modelId="{7742EBBA-62BF-0E4B-ADDA-793F5272257B}">
      <dgm:prSet phldrT="[Text]"/>
      <dgm:spPr/>
      <dgm:t>
        <a:bodyPr/>
        <a:lstStyle/>
        <a:p>
          <a:r>
            <a:rPr lang="en-US" dirty="0"/>
            <a:t>interest</a:t>
          </a:r>
        </a:p>
      </dgm:t>
    </dgm:pt>
    <dgm:pt modelId="{2EA7B5C0-4D08-1F41-8BC5-C21256431B91}" type="parTrans" cxnId="{E05BCD58-8AA2-DB48-91C5-EE53547FE56F}">
      <dgm:prSet/>
      <dgm:spPr/>
      <dgm:t>
        <a:bodyPr/>
        <a:lstStyle/>
        <a:p>
          <a:endParaRPr lang="en-US"/>
        </a:p>
      </dgm:t>
    </dgm:pt>
    <dgm:pt modelId="{1FF86246-E032-A746-8D55-755FEA173734}" type="sibTrans" cxnId="{E05BCD58-8AA2-DB48-91C5-EE53547FE56F}">
      <dgm:prSet/>
      <dgm:spPr/>
      <dgm:t>
        <a:bodyPr/>
        <a:lstStyle/>
        <a:p>
          <a:endParaRPr lang="en-US"/>
        </a:p>
      </dgm:t>
    </dgm:pt>
    <dgm:pt modelId="{3E9B7D1E-A9AD-C546-B6EF-0D7594C1EF76}">
      <dgm:prSet phldrT="[Text]"/>
      <dgm:spPr/>
      <dgm:t>
        <a:bodyPr/>
        <a:lstStyle/>
        <a:p>
          <a:r>
            <a:rPr lang="en-US" dirty="0"/>
            <a:t>corporate profits</a:t>
          </a:r>
        </a:p>
      </dgm:t>
    </dgm:pt>
    <dgm:pt modelId="{4C44E5C4-8BDA-7242-A503-87AD528775AD}" type="parTrans" cxnId="{0062728A-702B-6A47-A889-7C308FA1E15F}">
      <dgm:prSet/>
      <dgm:spPr/>
      <dgm:t>
        <a:bodyPr/>
        <a:lstStyle/>
        <a:p>
          <a:endParaRPr lang="en-US"/>
        </a:p>
      </dgm:t>
    </dgm:pt>
    <dgm:pt modelId="{496EA1D5-0D0F-5646-BEC8-B2579A21E8D0}" type="sibTrans" cxnId="{0062728A-702B-6A47-A889-7C308FA1E15F}">
      <dgm:prSet/>
      <dgm:spPr/>
      <dgm:t>
        <a:bodyPr/>
        <a:lstStyle/>
        <a:p>
          <a:endParaRPr lang="en-US"/>
        </a:p>
      </dgm:t>
    </dgm:pt>
    <dgm:pt modelId="{3AF7BA35-D51A-0E4A-9CC2-927FBEE981CB}" type="pres">
      <dgm:prSet presAssocID="{55331A29-AF90-4349-8EC8-FDA60AB882E0}" presName="linear" presStyleCnt="0">
        <dgm:presLayoutVars>
          <dgm:animLvl val="lvl"/>
          <dgm:resizeHandles val="exact"/>
        </dgm:presLayoutVars>
      </dgm:prSet>
      <dgm:spPr/>
    </dgm:pt>
    <dgm:pt modelId="{C0B34FD2-CA1E-A44A-88DD-F2C4EE3E389C}" type="pres">
      <dgm:prSet presAssocID="{2A392A34-529C-0649-A27B-F42840A6E63C}" presName="parentText" presStyleLbl="node1" presStyleIdx="0" presStyleCnt="2">
        <dgm:presLayoutVars>
          <dgm:chMax val="0"/>
          <dgm:bulletEnabled val="1"/>
        </dgm:presLayoutVars>
      </dgm:prSet>
      <dgm:spPr/>
    </dgm:pt>
    <dgm:pt modelId="{BCD87148-0244-F54F-BEB8-B35F703A02F5}" type="pres">
      <dgm:prSet presAssocID="{2A392A34-529C-0649-A27B-F42840A6E63C}" presName="childText" presStyleLbl="revTx" presStyleIdx="0" presStyleCnt="1">
        <dgm:presLayoutVars>
          <dgm:bulletEnabled val="1"/>
        </dgm:presLayoutVars>
      </dgm:prSet>
      <dgm:spPr/>
    </dgm:pt>
    <dgm:pt modelId="{02E2F884-2BBC-B54B-AD06-03F0EBA118AD}" type="pres">
      <dgm:prSet presAssocID="{3936A100-6C5F-B940-BEEB-F85F9103412D}" presName="parentText" presStyleLbl="node1" presStyleIdx="1" presStyleCnt="2">
        <dgm:presLayoutVars>
          <dgm:chMax val="0"/>
          <dgm:bulletEnabled val="1"/>
        </dgm:presLayoutVars>
      </dgm:prSet>
      <dgm:spPr/>
    </dgm:pt>
  </dgm:ptLst>
  <dgm:cxnLst>
    <dgm:cxn modelId="{28CDD715-C1C7-D747-8B95-6A750D592548}" type="presOf" srcId="{55331A29-AF90-4349-8EC8-FDA60AB882E0}" destId="{3AF7BA35-D51A-0E4A-9CC2-927FBEE981CB}" srcOrd="0" destOrd="0" presId="urn:microsoft.com/office/officeart/2005/8/layout/vList2"/>
    <dgm:cxn modelId="{7AFE712B-188D-9942-9163-AADC833CA730}" type="presOf" srcId="{6B50C438-6AFB-9744-8B81-261EC0A5CDC1}" destId="{BCD87148-0244-F54F-BEB8-B35F703A02F5}" srcOrd="0" destOrd="3" presId="urn:microsoft.com/office/officeart/2005/8/layout/vList2"/>
    <dgm:cxn modelId="{F7751B2D-528B-EF43-AE6A-0A5900BA66B4}" srcId="{9864F459-7032-D24D-AB13-55AA86C5649D}" destId="{6B50C438-6AFB-9744-8B81-261EC0A5CDC1}" srcOrd="1" destOrd="0" parTransId="{100D072D-9BD8-604C-BD39-8BD43F08F183}" sibTransId="{A28211CA-096A-F343-966E-260AB4F1241D}"/>
    <dgm:cxn modelId="{6C92B030-0E3B-CD47-B394-FDF659B55877}" srcId="{55331A29-AF90-4349-8EC8-FDA60AB882E0}" destId="{3936A100-6C5F-B940-BEEB-F85F9103412D}" srcOrd="1" destOrd="0" parTransId="{A99C2954-9563-EE46-AD4E-9543F259EDB2}" sibTransId="{E9048D04-9CC1-564F-B21D-EA74605AAA07}"/>
    <dgm:cxn modelId="{C8BF0239-CBDC-9743-AE2C-7318CE78F82E}" srcId="{55331A29-AF90-4349-8EC8-FDA60AB882E0}" destId="{2A392A34-529C-0649-A27B-F42840A6E63C}" srcOrd="0" destOrd="0" parTransId="{55A71BBF-ACE4-274D-9B6E-574744D825AF}" sibTransId="{B38AE267-FBE1-284B-AA0C-7DA42B6540BB}"/>
    <dgm:cxn modelId="{E05BCD58-8AA2-DB48-91C5-EE53547FE56F}" srcId="{9864F459-7032-D24D-AB13-55AA86C5649D}" destId="{7742EBBA-62BF-0E4B-ADDA-793F5272257B}" srcOrd="3" destOrd="0" parTransId="{2EA7B5C0-4D08-1F41-8BC5-C21256431B91}" sibTransId="{1FF86246-E032-A746-8D55-755FEA173734}"/>
    <dgm:cxn modelId="{9F1A1B59-7373-C94E-B424-EDBF4F52A9CD}" srcId="{9864F459-7032-D24D-AB13-55AA86C5649D}" destId="{57D0A015-304D-984A-99D5-E28DB532915E}" srcOrd="0" destOrd="0" parTransId="{B212080C-FCB6-A945-9AAB-26F0BA5E279C}" sibTransId="{D8002555-8155-DA43-A1EA-6FD10E63BD38}"/>
    <dgm:cxn modelId="{F9D01464-61FB-2B4C-8E44-8B07375D8A44}" type="presOf" srcId="{3E9B7D1E-A9AD-C546-B6EF-0D7594C1EF76}" destId="{BCD87148-0244-F54F-BEB8-B35F703A02F5}" srcOrd="0" destOrd="6" presId="urn:microsoft.com/office/officeart/2005/8/layout/vList2"/>
    <dgm:cxn modelId="{34949A6D-0B56-5D4C-A338-F5047B944FC2}" type="presOf" srcId="{57D0A015-304D-984A-99D5-E28DB532915E}" destId="{BCD87148-0244-F54F-BEB8-B35F703A02F5}" srcOrd="0" destOrd="2" presId="urn:microsoft.com/office/officeart/2005/8/layout/vList2"/>
    <dgm:cxn modelId="{BD74CA75-919D-D847-B629-CE94970ABE1B}" srcId="{2A392A34-529C-0649-A27B-F42840A6E63C}" destId="{9864F459-7032-D24D-AB13-55AA86C5649D}" srcOrd="1" destOrd="0" parTransId="{B43A8936-E23E-BE45-96B9-8A01C454B741}" sibTransId="{D5EC75FE-884B-6C41-B434-79E7C927AE67}"/>
    <dgm:cxn modelId="{0062728A-702B-6A47-A889-7C308FA1E15F}" srcId="{9864F459-7032-D24D-AB13-55AA86C5649D}" destId="{3E9B7D1E-A9AD-C546-B6EF-0D7594C1EF76}" srcOrd="4" destOrd="0" parTransId="{4C44E5C4-8BDA-7242-A503-87AD528775AD}" sibTransId="{496EA1D5-0D0F-5646-BEC8-B2579A21E8D0}"/>
    <dgm:cxn modelId="{19FBA5A1-BC6B-054D-80B0-17CB522731BE}" type="presOf" srcId="{49040D24-0149-7F47-AA66-1FC68662CF33}" destId="{BCD87148-0244-F54F-BEB8-B35F703A02F5}" srcOrd="0" destOrd="4" presId="urn:microsoft.com/office/officeart/2005/8/layout/vList2"/>
    <dgm:cxn modelId="{0ED13BAB-8CCE-124A-97BA-3DFC2B66AF88}" type="presOf" srcId="{3936A100-6C5F-B940-BEEB-F85F9103412D}" destId="{02E2F884-2BBC-B54B-AD06-03F0EBA118AD}" srcOrd="0" destOrd="0" presId="urn:microsoft.com/office/officeart/2005/8/layout/vList2"/>
    <dgm:cxn modelId="{35A4B9B1-4F1C-8E49-A79B-35D6DF3DBCF7}" type="presOf" srcId="{9864F459-7032-D24D-AB13-55AA86C5649D}" destId="{BCD87148-0244-F54F-BEB8-B35F703A02F5}" srcOrd="0" destOrd="1" presId="urn:microsoft.com/office/officeart/2005/8/layout/vList2"/>
    <dgm:cxn modelId="{402CD2B3-084D-1543-B702-B0E00BAAF8E4}" type="presOf" srcId="{2A392A34-529C-0649-A27B-F42840A6E63C}" destId="{C0B34FD2-CA1E-A44A-88DD-F2C4EE3E389C}" srcOrd="0" destOrd="0" presId="urn:microsoft.com/office/officeart/2005/8/layout/vList2"/>
    <dgm:cxn modelId="{8D7811BE-F5FF-9149-ABA0-267B3ABE440B}" srcId="{9864F459-7032-D24D-AB13-55AA86C5649D}" destId="{49040D24-0149-7F47-AA66-1FC68662CF33}" srcOrd="2" destOrd="0" parTransId="{94412986-A04A-D84F-87FC-80BCBCC25135}" sibTransId="{3F2177E1-6B5A-764A-9D3A-B900A4203B8D}"/>
    <dgm:cxn modelId="{74041FC0-1565-2946-9504-F862105BFA2D}" type="presOf" srcId="{92AB9169-502D-6A4E-8FC1-B8A8A99ED60F}" destId="{BCD87148-0244-F54F-BEB8-B35F703A02F5}" srcOrd="0" destOrd="0" presId="urn:microsoft.com/office/officeart/2005/8/layout/vList2"/>
    <dgm:cxn modelId="{22D179E8-6190-234D-857C-3A58605AB474}" type="presOf" srcId="{7742EBBA-62BF-0E4B-ADDA-793F5272257B}" destId="{BCD87148-0244-F54F-BEB8-B35F703A02F5}" srcOrd="0" destOrd="5" presId="urn:microsoft.com/office/officeart/2005/8/layout/vList2"/>
    <dgm:cxn modelId="{EF79F9EB-170A-A342-8B4A-13BDC68675E1}" srcId="{2A392A34-529C-0649-A27B-F42840A6E63C}" destId="{92AB9169-502D-6A4E-8FC1-B8A8A99ED60F}" srcOrd="0" destOrd="0" parTransId="{D5F43257-C095-6545-9288-605889D297F8}" sibTransId="{9DD36517-9395-5F47-B446-60D687458A0B}"/>
    <dgm:cxn modelId="{88424CD4-0CC4-3941-A6E6-3D590533DCE3}" type="presParOf" srcId="{3AF7BA35-D51A-0E4A-9CC2-927FBEE981CB}" destId="{C0B34FD2-CA1E-A44A-88DD-F2C4EE3E389C}" srcOrd="0" destOrd="0" presId="urn:microsoft.com/office/officeart/2005/8/layout/vList2"/>
    <dgm:cxn modelId="{6248CC41-3E82-274D-B21F-CC7F5AAABB20}" type="presParOf" srcId="{3AF7BA35-D51A-0E4A-9CC2-927FBEE981CB}" destId="{BCD87148-0244-F54F-BEB8-B35F703A02F5}" srcOrd="1" destOrd="0" presId="urn:microsoft.com/office/officeart/2005/8/layout/vList2"/>
    <dgm:cxn modelId="{B9A14CAE-EB9C-A94F-B8FE-66A70BB530FD}" type="presParOf" srcId="{3AF7BA35-D51A-0E4A-9CC2-927FBEE981CB}" destId="{02E2F884-2BBC-B54B-AD06-03F0EBA118A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5331A29-AF90-4349-8EC8-FDA60AB882E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2A392A34-529C-0649-A27B-F42840A6E63C}">
      <dgm:prSet phldrT="[Text]"/>
      <dgm:spPr/>
      <dgm:t>
        <a:bodyPr/>
        <a:lstStyle/>
        <a:p>
          <a:r>
            <a:rPr lang="en-US" dirty="0"/>
            <a:t>Resource Cost - Income Approach:</a:t>
          </a:r>
        </a:p>
      </dgm:t>
    </dgm:pt>
    <dgm:pt modelId="{55A71BBF-ACE4-274D-9B6E-574744D825AF}" type="parTrans" cxnId="{C8BF0239-CBDC-9743-AE2C-7318CE78F82E}">
      <dgm:prSet/>
      <dgm:spPr/>
      <dgm:t>
        <a:bodyPr/>
        <a:lstStyle/>
        <a:p>
          <a:endParaRPr lang="en-US"/>
        </a:p>
      </dgm:t>
    </dgm:pt>
    <dgm:pt modelId="{B38AE267-FBE1-284B-AA0C-7DA42B6540BB}" type="sibTrans" cxnId="{C8BF0239-CBDC-9743-AE2C-7318CE78F82E}">
      <dgm:prSet/>
      <dgm:spPr/>
      <dgm:t>
        <a:bodyPr/>
        <a:lstStyle/>
        <a:p>
          <a:endParaRPr lang="en-US"/>
        </a:p>
      </dgm:t>
    </dgm:pt>
    <dgm:pt modelId="{92AB9169-502D-6A4E-8FC1-B8A8A99ED60F}">
      <dgm:prSet phldrT="[Text]"/>
      <dgm:spPr/>
      <dgm:t>
        <a:bodyPr/>
        <a:lstStyle/>
        <a:p>
          <a:r>
            <a:rPr lang="en-US" dirty="0"/>
            <a:t>Not all cost components of GDP result in an income payment to a resource supplier. To get GDP using this method, we need to account for 3 other factors: </a:t>
          </a:r>
        </a:p>
      </dgm:t>
    </dgm:pt>
    <dgm:pt modelId="{D5F43257-C095-6545-9288-605889D297F8}" type="parTrans" cxnId="{EF79F9EB-170A-A342-8B4A-13BDC68675E1}">
      <dgm:prSet/>
      <dgm:spPr/>
      <dgm:t>
        <a:bodyPr/>
        <a:lstStyle/>
        <a:p>
          <a:endParaRPr lang="en-US"/>
        </a:p>
      </dgm:t>
    </dgm:pt>
    <dgm:pt modelId="{9DD36517-9395-5F47-B446-60D687458A0B}" type="sibTrans" cxnId="{EF79F9EB-170A-A342-8B4A-13BDC68675E1}">
      <dgm:prSet/>
      <dgm:spPr/>
      <dgm:t>
        <a:bodyPr/>
        <a:lstStyle/>
        <a:p>
          <a:endParaRPr lang="en-US"/>
        </a:p>
      </dgm:t>
    </dgm:pt>
    <dgm:pt modelId="{253CD628-B274-F14A-A6D8-09DB9599E4B8}">
      <dgm:prSet/>
      <dgm:spPr/>
      <dgm:t>
        <a:bodyPr/>
        <a:lstStyle/>
        <a:p>
          <a:r>
            <a:rPr lang="en-US" b="1" i="1" dirty="0"/>
            <a:t>Indirect business taxes</a:t>
          </a:r>
          <a:r>
            <a:rPr lang="en-US" dirty="0"/>
            <a:t>:</a:t>
          </a:r>
        </a:p>
      </dgm:t>
    </dgm:pt>
    <dgm:pt modelId="{A7522D91-238D-FE47-862E-200F9ED7F6BB}" type="parTrans" cxnId="{0061E01A-8B0A-BD4D-B020-E05FBE58245C}">
      <dgm:prSet/>
      <dgm:spPr/>
      <dgm:t>
        <a:bodyPr/>
        <a:lstStyle/>
        <a:p>
          <a:endParaRPr lang="en-US"/>
        </a:p>
      </dgm:t>
    </dgm:pt>
    <dgm:pt modelId="{1EF8FB1F-8AAC-484D-B0DC-0D8F69A16CB5}" type="sibTrans" cxnId="{0061E01A-8B0A-BD4D-B020-E05FBE58245C}">
      <dgm:prSet/>
      <dgm:spPr/>
      <dgm:t>
        <a:bodyPr/>
        <a:lstStyle/>
        <a:p>
          <a:endParaRPr lang="en-US"/>
        </a:p>
      </dgm:t>
    </dgm:pt>
    <dgm:pt modelId="{21D2F1E3-3B07-6A49-A102-6F2E73F766EF}">
      <dgm:prSet/>
      <dgm:spPr/>
      <dgm:t>
        <a:bodyPr/>
        <a:lstStyle/>
        <a:p>
          <a:r>
            <a:rPr lang="en-US" b="1" i="1" dirty="0"/>
            <a:t>Depreciation</a:t>
          </a:r>
          <a:r>
            <a:rPr lang="en-US" dirty="0"/>
            <a:t>:</a:t>
          </a:r>
        </a:p>
      </dgm:t>
    </dgm:pt>
    <dgm:pt modelId="{2902415D-61EE-184E-B51A-5DC090126DAC}" type="parTrans" cxnId="{1F3AB070-FA09-F944-898B-64DDF97FB495}">
      <dgm:prSet/>
      <dgm:spPr/>
      <dgm:t>
        <a:bodyPr/>
        <a:lstStyle/>
        <a:p>
          <a:endParaRPr lang="en-US"/>
        </a:p>
      </dgm:t>
    </dgm:pt>
    <dgm:pt modelId="{0FBABF15-C64D-5C46-9EDF-323F26D540ED}" type="sibTrans" cxnId="{1F3AB070-FA09-F944-898B-64DDF97FB495}">
      <dgm:prSet/>
      <dgm:spPr/>
      <dgm:t>
        <a:bodyPr/>
        <a:lstStyle/>
        <a:p>
          <a:endParaRPr lang="en-US"/>
        </a:p>
      </dgm:t>
    </dgm:pt>
    <dgm:pt modelId="{CC6B1C03-8CF5-DE44-93EC-3506E79ADC88}">
      <dgm:prSet/>
      <dgm:spPr/>
      <dgm:t>
        <a:bodyPr/>
        <a:lstStyle/>
        <a:p>
          <a:r>
            <a:rPr lang="en-US" dirty="0"/>
            <a:t>Taxes that increase firm’s production costs.</a:t>
          </a:r>
        </a:p>
      </dgm:t>
    </dgm:pt>
    <dgm:pt modelId="{245E3E51-1299-D64F-BB9A-384CA5C0B2FD}" type="parTrans" cxnId="{7D7B50C0-6929-0C4E-90A2-7567AE43FFB4}">
      <dgm:prSet/>
      <dgm:spPr/>
    </dgm:pt>
    <dgm:pt modelId="{8CB7AC7A-18E6-6A4E-8295-B52017E698CD}" type="sibTrans" cxnId="{7D7B50C0-6929-0C4E-90A2-7567AE43FFB4}">
      <dgm:prSet/>
      <dgm:spPr/>
    </dgm:pt>
    <dgm:pt modelId="{E9AC9578-1132-3B47-9BAB-89676646E1DB}">
      <dgm:prSet/>
      <dgm:spPr/>
      <dgm:t>
        <a:bodyPr/>
        <a:lstStyle/>
        <a:p>
          <a:r>
            <a:rPr lang="en-US" dirty="0"/>
            <a:t>Cost of wear and tear on the machines and other capital assets used to produce goods and services.</a:t>
          </a:r>
        </a:p>
      </dgm:t>
    </dgm:pt>
    <dgm:pt modelId="{6A1523B3-44A2-4B47-8A25-2AD16328F3D9}" type="parTrans" cxnId="{45BEA65B-63F1-7540-AB7A-6F40A6279135}">
      <dgm:prSet/>
      <dgm:spPr/>
    </dgm:pt>
    <dgm:pt modelId="{F5A4ECDD-CB63-8540-8077-4E9D5992963C}" type="sibTrans" cxnId="{45BEA65B-63F1-7540-AB7A-6F40A6279135}">
      <dgm:prSet/>
      <dgm:spPr/>
    </dgm:pt>
    <dgm:pt modelId="{5358A4EC-F7DB-6D4D-BF14-4DF5BF53F8C6}">
      <dgm:prSet/>
      <dgm:spPr/>
      <dgm:t>
        <a:bodyPr/>
        <a:lstStyle/>
        <a:p>
          <a:r>
            <a:rPr lang="en-US" b="1" i="1" dirty="0"/>
            <a:t>Net Income of Foreigners</a:t>
          </a:r>
          <a:r>
            <a:rPr lang="en-US" dirty="0"/>
            <a:t>:</a:t>
          </a:r>
        </a:p>
      </dgm:t>
    </dgm:pt>
    <dgm:pt modelId="{A547E86A-0AB7-A548-82A6-87995B798616}" type="parTrans" cxnId="{F6EAC2FC-1879-D94C-93BD-D8F091F83A25}">
      <dgm:prSet/>
      <dgm:spPr/>
    </dgm:pt>
    <dgm:pt modelId="{E06574F2-270C-2E42-93B1-8D18D5A9F904}" type="sibTrans" cxnId="{F6EAC2FC-1879-D94C-93BD-D8F091F83A25}">
      <dgm:prSet/>
      <dgm:spPr/>
    </dgm:pt>
    <dgm:pt modelId="{2AED833E-A80A-1040-AFF9-8CF4C52A48B8}">
      <dgm:prSet/>
      <dgm:spPr/>
      <dgm:t>
        <a:bodyPr/>
        <a:lstStyle/>
        <a:p>
          <a:r>
            <a:rPr lang="en-US" dirty="0"/>
            <a:t>The income that foreigners earn producing goods within the borders of the U.S. minus the income Americans earn abroad.</a:t>
          </a:r>
        </a:p>
      </dgm:t>
    </dgm:pt>
    <dgm:pt modelId="{EDFDD5D4-A7B5-BE47-ACBA-D3026A49E745}" type="parTrans" cxnId="{67D703CF-8FB4-1643-8060-1B781B1C9525}">
      <dgm:prSet/>
      <dgm:spPr/>
    </dgm:pt>
    <dgm:pt modelId="{4C91306A-7CC2-BF4D-9EE3-B1ACBC4F0738}" type="sibTrans" cxnId="{67D703CF-8FB4-1643-8060-1B781B1C9525}">
      <dgm:prSet/>
      <dgm:spPr/>
    </dgm:pt>
    <dgm:pt modelId="{3AF7BA35-D51A-0E4A-9CC2-927FBEE981CB}" type="pres">
      <dgm:prSet presAssocID="{55331A29-AF90-4349-8EC8-FDA60AB882E0}" presName="linear" presStyleCnt="0">
        <dgm:presLayoutVars>
          <dgm:animLvl val="lvl"/>
          <dgm:resizeHandles val="exact"/>
        </dgm:presLayoutVars>
      </dgm:prSet>
      <dgm:spPr/>
    </dgm:pt>
    <dgm:pt modelId="{C0B34FD2-CA1E-A44A-88DD-F2C4EE3E389C}" type="pres">
      <dgm:prSet presAssocID="{2A392A34-529C-0649-A27B-F42840A6E63C}" presName="parentText" presStyleLbl="node1" presStyleIdx="0" presStyleCnt="1">
        <dgm:presLayoutVars>
          <dgm:chMax val="0"/>
          <dgm:bulletEnabled val="1"/>
        </dgm:presLayoutVars>
      </dgm:prSet>
      <dgm:spPr/>
    </dgm:pt>
    <dgm:pt modelId="{BCD87148-0244-F54F-BEB8-B35F703A02F5}" type="pres">
      <dgm:prSet presAssocID="{2A392A34-529C-0649-A27B-F42840A6E63C}" presName="childText" presStyleLbl="revTx" presStyleIdx="0" presStyleCnt="1">
        <dgm:presLayoutVars>
          <dgm:bulletEnabled val="1"/>
        </dgm:presLayoutVars>
      </dgm:prSet>
      <dgm:spPr/>
    </dgm:pt>
  </dgm:ptLst>
  <dgm:cxnLst>
    <dgm:cxn modelId="{F9447705-73F8-734E-9FC8-0296C508B40D}" type="presOf" srcId="{CC6B1C03-8CF5-DE44-93EC-3506E79ADC88}" destId="{BCD87148-0244-F54F-BEB8-B35F703A02F5}" srcOrd="0" destOrd="2" presId="urn:microsoft.com/office/officeart/2005/8/layout/vList2"/>
    <dgm:cxn modelId="{28CDD715-C1C7-D747-8B95-6A750D592548}" type="presOf" srcId="{55331A29-AF90-4349-8EC8-FDA60AB882E0}" destId="{3AF7BA35-D51A-0E4A-9CC2-927FBEE981CB}" srcOrd="0" destOrd="0" presId="urn:microsoft.com/office/officeart/2005/8/layout/vList2"/>
    <dgm:cxn modelId="{0061E01A-8B0A-BD4D-B020-E05FBE58245C}" srcId="{92AB9169-502D-6A4E-8FC1-B8A8A99ED60F}" destId="{253CD628-B274-F14A-A6D8-09DB9599E4B8}" srcOrd="0" destOrd="0" parTransId="{A7522D91-238D-FE47-862E-200F9ED7F6BB}" sibTransId="{1EF8FB1F-8AAC-484D-B0DC-0D8F69A16CB5}"/>
    <dgm:cxn modelId="{C8BF0239-CBDC-9743-AE2C-7318CE78F82E}" srcId="{55331A29-AF90-4349-8EC8-FDA60AB882E0}" destId="{2A392A34-529C-0649-A27B-F42840A6E63C}" srcOrd="0" destOrd="0" parTransId="{55A71BBF-ACE4-274D-9B6E-574744D825AF}" sibTransId="{B38AE267-FBE1-284B-AA0C-7DA42B6540BB}"/>
    <dgm:cxn modelId="{45BEA65B-63F1-7540-AB7A-6F40A6279135}" srcId="{21D2F1E3-3B07-6A49-A102-6F2E73F766EF}" destId="{E9AC9578-1132-3B47-9BAB-89676646E1DB}" srcOrd="0" destOrd="0" parTransId="{6A1523B3-44A2-4B47-8A25-2AD16328F3D9}" sibTransId="{F5A4ECDD-CB63-8540-8077-4E9D5992963C}"/>
    <dgm:cxn modelId="{1F3AB070-FA09-F944-898B-64DDF97FB495}" srcId="{92AB9169-502D-6A4E-8FC1-B8A8A99ED60F}" destId="{21D2F1E3-3B07-6A49-A102-6F2E73F766EF}" srcOrd="1" destOrd="0" parTransId="{2902415D-61EE-184E-B51A-5DC090126DAC}" sibTransId="{0FBABF15-C64D-5C46-9EDF-323F26D540ED}"/>
    <dgm:cxn modelId="{402CD2B3-084D-1543-B702-B0E00BAAF8E4}" type="presOf" srcId="{2A392A34-529C-0649-A27B-F42840A6E63C}" destId="{C0B34FD2-CA1E-A44A-88DD-F2C4EE3E389C}" srcOrd="0" destOrd="0" presId="urn:microsoft.com/office/officeart/2005/8/layout/vList2"/>
    <dgm:cxn modelId="{71DF01BC-AB4F-344D-A04E-2E367B7F182F}" type="presOf" srcId="{21D2F1E3-3B07-6A49-A102-6F2E73F766EF}" destId="{BCD87148-0244-F54F-BEB8-B35F703A02F5}" srcOrd="0" destOrd="3" presId="urn:microsoft.com/office/officeart/2005/8/layout/vList2"/>
    <dgm:cxn modelId="{74041FC0-1565-2946-9504-F862105BFA2D}" type="presOf" srcId="{92AB9169-502D-6A4E-8FC1-B8A8A99ED60F}" destId="{BCD87148-0244-F54F-BEB8-B35F703A02F5}" srcOrd="0" destOrd="0" presId="urn:microsoft.com/office/officeart/2005/8/layout/vList2"/>
    <dgm:cxn modelId="{7D7B50C0-6929-0C4E-90A2-7567AE43FFB4}" srcId="{253CD628-B274-F14A-A6D8-09DB9599E4B8}" destId="{CC6B1C03-8CF5-DE44-93EC-3506E79ADC88}" srcOrd="0" destOrd="0" parTransId="{245E3E51-1299-D64F-BB9A-384CA5C0B2FD}" sibTransId="{8CB7AC7A-18E6-6A4E-8295-B52017E698CD}"/>
    <dgm:cxn modelId="{67D703CF-8FB4-1643-8060-1B781B1C9525}" srcId="{5358A4EC-F7DB-6D4D-BF14-4DF5BF53F8C6}" destId="{2AED833E-A80A-1040-AFF9-8CF4C52A48B8}" srcOrd="0" destOrd="0" parTransId="{EDFDD5D4-A7B5-BE47-ACBA-D3026A49E745}" sibTransId="{4C91306A-7CC2-BF4D-9EE3-B1ACBC4F0738}"/>
    <dgm:cxn modelId="{8F0FF7D4-C22A-CC42-8F9F-7786E479F88E}" type="presOf" srcId="{2AED833E-A80A-1040-AFF9-8CF4C52A48B8}" destId="{BCD87148-0244-F54F-BEB8-B35F703A02F5}" srcOrd="0" destOrd="6" presId="urn:microsoft.com/office/officeart/2005/8/layout/vList2"/>
    <dgm:cxn modelId="{A8DEA2E4-2942-D04C-99E4-E989E551F3F0}" type="presOf" srcId="{E9AC9578-1132-3B47-9BAB-89676646E1DB}" destId="{BCD87148-0244-F54F-BEB8-B35F703A02F5}" srcOrd="0" destOrd="4" presId="urn:microsoft.com/office/officeart/2005/8/layout/vList2"/>
    <dgm:cxn modelId="{EF79F9EB-170A-A342-8B4A-13BDC68675E1}" srcId="{2A392A34-529C-0649-A27B-F42840A6E63C}" destId="{92AB9169-502D-6A4E-8FC1-B8A8A99ED60F}" srcOrd="0" destOrd="0" parTransId="{D5F43257-C095-6545-9288-605889D297F8}" sibTransId="{9DD36517-9395-5F47-B446-60D687458A0B}"/>
    <dgm:cxn modelId="{4EC066F3-EFB8-204F-A19D-0352E7ADEBA5}" type="presOf" srcId="{5358A4EC-F7DB-6D4D-BF14-4DF5BF53F8C6}" destId="{BCD87148-0244-F54F-BEB8-B35F703A02F5}" srcOrd="0" destOrd="5" presId="urn:microsoft.com/office/officeart/2005/8/layout/vList2"/>
    <dgm:cxn modelId="{CCB598FC-BFF5-E446-8904-23604B755C70}" type="presOf" srcId="{253CD628-B274-F14A-A6D8-09DB9599E4B8}" destId="{BCD87148-0244-F54F-BEB8-B35F703A02F5}" srcOrd="0" destOrd="1" presId="urn:microsoft.com/office/officeart/2005/8/layout/vList2"/>
    <dgm:cxn modelId="{F6EAC2FC-1879-D94C-93BD-D8F091F83A25}" srcId="{92AB9169-502D-6A4E-8FC1-B8A8A99ED60F}" destId="{5358A4EC-F7DB-6D4D-BF14-4DF5BF53F8C6}" srcOrd="2" destOrd="0" parTransId="{A547E86A-0AB7-A548-82A6-87995B798616}" sibTransId="{E06574F2-270C-2E42-93B1-8D18D5A9F904}"/>
    <dgm:cxn modelId="{88424CD4-0CC4-3941-A6E6-3D590533DCE3}" type="presParOf" srcId="{3AF7BA35-D51A-0E4A-9CC2-927FBEE981CB}" destId="{C0B34FD2-CA1E-A44A-88DD-F2C4EE3E389C}" srcOrd="0" destOrd="0" presId="urn:microsoft.com/office/officeart/2005/8/layout/vList2"/>
    <dgm:cxn modelId="{6248CC41-3E82-274D-B21F-CC7F5AAABB20}" type="presParOf" srcId="{3AF7BA35-D51A-0E4A-9CC2-927FBEE981CB}" destId="{BCD87148-0244-F54F-BEB8-B35F703A02F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F9D58F3-9502-6B42-973C-4C064DC03168}"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E6DD284F-005A-4B42-B22C-3498405B97EA}">
      <dgm:prSet phldrT="[Text]"/>
      <dgm:spPr/>
      <dgm:t>
        <a:bodyPr/>
        <a:lstStyle/>
        <a:p>
          <a:r>
            <a:rPr lang="en-US" dirty="0"/>
            <a:t>When GDP is derived using the </a:t>
          </a:r>
          <a:r>
            <a:rPr lang="en-US" b="1" i="1" dirty="0"/>
            <a:t>Resource Cost - Income Approach</a:t>
          </a:r>
          <a:r>
            <a:rPr lang="en-US" dirty="0"/>
            <a:t>, it is calculated as the sum of:</a:t>
          </a:r>
        </a:p>
      </dgm:t>
    </dgm:pt>
    <dgm:pt modelId="{E094ACE0-E59D-9641-8E45-78B60529B000}" type="parTrans" cxnId="{60B385E6-B1C1-7445-92CD-96C48E97C97A}">
      <dgm:prSet/>
      <dgm:spPr/>
      <dgm:t>
        <a:bodyPr/>
        <a:lstStyle/>
        <a:p>
          <a:endParaRPr lang="en-US"/>
        </a:p>
      </dgm:t>
    </dgm:pt>
    <dgm:pt modelId="{A4F5A56F-770F-CE4A-884E-E11C15EE78C7}" type="sibTrans" cxnId="{60B385E6-B1C1-7445-92CD-96C48E97C97A}">
      <dgm:prSet/>
      <dgm:spPr/>
      <dgm:t>
        <a:bodyPr/>
        <a:lstStyle/>
        <a:p>
          <a:endParaRPr lang="en-US"/>
        </a:p>
      </dgm:t>
    </dgm:pt>
    <dgm:pt modelId="{658AEE80-2450-DF42-B274-B45A89BBFF51}">
      <dgm:prSet phldrT="[Text]"/>
      <dgm:spPr/>
      <dgm:t>
        <a:bodyPr/>
        <a:lstStyle/>
        <a:p>
          <a:r>
            <a:rPr lang="en-US" dirty="0"/>
            <a:t>national income (employee compensation, self-employment income, rents, interest, corporate profits),</a:t>
          </a:r>
        </a:p>
      </dgm:t>
    </dgm:pt>
    <dgm:pt modelId="{0667E531-37B1-1A4A-AAD9-A42542243A46}" type="parTrans" cxnId="{1CF82BF1-6A94-3B47-9F4A-3294A0254976}">
      <dgm:prSet/>
      <dgm:spPr/>
      <dgm:t>
        <a:bodyPr/>
        <a:lstStyle/>
        <a:p>
          <a:endParaRPr lang="en-US"/>
        </a:p>
      </dgm:t>
    </dgm:pt>
    <dgm:pt modelId="{0ABDA412-6206-8242-9A6A-2C41C10B75B3}" type="sibTrans" cxnId="{1CF82BF1-6A94-3B47-9F4A-3294A0254976}">
      <dgm:prSet/>
      <dgm:spPr/>
      <dgm:t>
        <a:bodyPr/>
        <a:lstStyle/>
        <a:p>
          <a:endParaRPr lang="en-US"/>
        </a:p>
      </dgm:t>
    </dgm:pt>
    <dgm:pt modelId="{D9F592C0-4697-5648-98B2-DD571312C0CC}">
      <dgm:prSet phldrT="[Text]"/>
      <dgm:spPr/>
      <dgm:t>
        <a:bodyPr/>
        <a:lstStyle/>
        <a:p>
          <a:r>
            <a:rPr lang="en-US" dirty="0"/>
            <a:t>indirect business taxes,</a:t>
          </a:r>
        </a:p>
      </dgm:t>
    </dgm:pt>
    <dgm:pt modelId="{B3700E53-337A-DF4E-B9DC-BF2CEB3E7C7F}" type="parTrans" cxnId="{EFC283F6-042E-134C-ABB8-215F91B79708}">
      <dgm:prSet/>
      <dgm:spPr/>
      <dgm:t>
        <a:bodyPr/>
        <a:lstStyle/>
        <a:p>
          <a:endParaRPr lang="en-US"/>
        </a:p>
      </dgm:t>
    </dgm:pt>
    <dgm:pt modelId="{FD83B530-5F50-F14B-BCF3-1840F0A604E4}" type="sibTrans" cxnId="{EFC283F6-042E-134C-ABB8-215F91B79708}">
      <dgm:prSet/>
      <dgm:spPr/>
      <dgm:t>
        <a:bodyPr/>
        <a:lstStyle/>
        <a:p>
          <a:endParaRPr lang="en-US"/>
        </a:p>
      </dgm:t>
    </dgm:pt>
    <dgm:pt modelId="{468C7795-4420-A248-BC60-9618EA94B7C4}">
      <dgm:prSet phldrT="[Text]"/>
      <dgm:spPr/>
      <dgm:t>
        <a:bodyPr/>
        <a:lstStyle/>
        <a:p>
          <a:r>
            <a:rPr lang="en-US" dirty="0"/>
            <a:t>depreciation, and,</a:t>
          </a:r>
        </a:p>
      </dgm:t>
    </dgm:pt>
    <dgm:pt modelId="{37234746-8E91-3940-B12F-C19BD1262ED6}" type="parTrans" cxnId="{A65F79CD-001A-AA48-8F48-55075C3EFE1D}">
      <dgm:prSet/>
      <dgm:spPr/>
      <dgm:t>
        <a:bodyPr/>
        <a:lstStyle/>
        <a:p>
          <a:endParaRPr lang="en-US"/>
        </a:p>
      </dgm:t>
    </dgm:pt>
    <dgm:pt modelId="{030CD750-569B-DF4D-AA27-943D9A451A3A}" type="sibTrans" cxnId="{A65F79CD-001A-AA48-8F48-55075C3EFE1D}">
      <dgm:prSet/>
      <dgm:spPr/>
      <dgm:t>
        <a:bodyPr/>
        <a:lstStyle/>
        <a:p>
          <a:endParaRPr lang="en-US"/>
        </a:p>
      </dgm:t>
    </dgm:pt>
    <dgm:pt modelId="{F56451B4-D14D-A14B-BE4A-F1F7309B8C22}">
      <dgm:prSet phldrT="[Text]"/>
      <dgm:spPr/>
      <dgm:t>
        <a:bodyPr/>
        <a:lstStyle/>
        <a:p>
          <a:r>
            <a:rPr lang="en-US" dirty="0"/>
            <a:t>net income of foreigners.</a:t>
          </a:r>
        </a:p>
      </dgm:t>
    </dgm:pt>
    <dgm:pt modelId="{2A771262-AF64-5A45-B4F4-5D08008039C8}" type="parTrans" cxnId="{8822904A-B4EF-054E-B347-F84FC95B8BEB}">
      <dgm:prSet/>
      <dgm:spPr/>
      <dgm:t>
        <a:bodyPr/>
        <a:lstStyle/>
        <a:p>
          <a:endParaRPr lang="en-US"/>
        </a:p>
      </dgm:t>
    </dgm:pt>
    <dgm:pt modelId="{67FF8AEA-D55E-9940-AAFB-3A600C10CA46}" type="sibTrans" cxnId="{8822904A-B4EF-054E-B347-F84FC95B8BEB}">
      <dgm:prSet/>
      <dgm:spPr/>
      <dgm:t>
        <a:bodyPr/>
        <a:lstStyle/>
        <a:p>
          <a:endParaRPr lang="en-US"/>
        </a:p>
      </dgm:t>
    </dgm:pt>
    <dgm:pt modelId="{CF582E5E-3A2C-4748-AF6F-E2FC0E0AE0DD}" type="pres">
      <dgm:prSet presAssocID="{6F9D58F3-9502-6B42-973C-4C064DC03168}" presName="linear" presStyleCnt="0">
        <dgm:presLayoutVars>
          <dgm:animLvl val="lvl"/>
          <dgm:resizeHandles val="exact"/>
        </dgm:presLayoutVars>
      </dgm:prSet>
      <dgm:spPr/>
    </dgm:pt>
    <dgm:pt modelId="{FF55113B-F2B8-2948-A2B5-403E7F3817FA}" type="pres">
      <dgm:prSet presAssocID="{E6DD284F-005A-4B42-B22C-3498405B97EA}" presName="parentText" presStyleLbl="node1" presStyleIdx="0" presStyleCnt="1">
        <dgm:presLayoutVars>
          <dgm:chMax val="0"/>
          <dgm:bulletEnabled val="1"/>
        </dgm:presLayoutVars>
      </dgm:prSet>
      <dgm:spPr/>
    </dgm:pt>
    <dgm:pt modelId="{D0F4F8B7-39C9-374B-A737-C755D248D386}" type="pres">
      <dgm:prSet presAssocID="{E6DD284F-005A-4B42-B22C-3498405B97EA}" presName="childText" presStyleLbl="revTx" presStyleIdx="0" presStyleCnt="1">
        <dgm:presLayoutVars>
          <dgm:bulletEnabled val="1"/>
        </dgm:presLayoutVars>
      </dgm:prSet>
      <dgm:spPr/>
    </dgm:pt>
  </dgm:ptLst>
  <dgm:cxnLst>
    <dgm:cxn modelId="{221AA303-C0DA-2B48-A446-9D0EF742F9DD}" type="presOf" srcId="{E6DD284F-005A-4B42-B22C-3498405B97EA}" destId="{FF55113B-F2B8-2948-A2B5-403E7F3817FA}" srcOrd="0" destOrd="0" presId="urn:microsoft.com/office/officeart/2005/8/layout/vList2"/>
    <dgm:cxn modelId="{0F412D07-DF7F-AB47-B876-7AFB3B4C2251}" type="presOf" srcId="{468C7795-4420-A248-BC60-9618EA94B7C4}" destId="{D0F4F8B7-39C9-374B-A737-C755D248D386}" srcOrd="0" destOrd="2" presId="urn:microsoft.com/office/officeart/2005/8/layout/vList2"/>
    <dgm:cxn modelId="{0385273C-68A2-9B42-8FFE-C9134430D5E8}" type="presOf" srcId="{F56451B4-D14D-A14B-BE4A-F1F7309B8C22}" destId="{D0F4F8B7-39C9-374B-A737-C755D248D386}" srcOrd="0" destOrd="3" presId="urn:microsoft.com/office/officeart/2005/8/layout/vList2"/>
    <dgm:cxn modelId="{8822904A-B4EF-054E-B347-F84FC95B8BEB}" srcId="{E6DD284F-005A-4B42-B22C-3498405B97EA}" destId="{F56451B4-D14D-A14B-BE4A-F1F7309B8C22}" srcOrd="3" destOrd="0" parTransId="{2A771262-AF64-5A45-B4F4-5D08008039C8}" sibTransId="{67FF8AEA-D55E-9940-AAFB-3A600C10CA46}"/>
    <dgm:cxn modelId="{A65F79CD-001A-AA48-8F48-55075C3EFE1D}" srcId="{E6DD284F-005A-4B42-B22C-3498405B97EA}" destId="{468C7795-4420-A248-BC60-9618EA94B7C4}" srcOrd="2" destOrd="0" parTransId="{37234746-8E91-3940-B12F-C19BD1262ED6}" sibTransId="{030CD750-569B-DF4D-AA27-943D9A451A3A}"/>
    <dgm:cxn modelId="{84A41AD2-8B76-044F-9E43-2F12CB1D52ED}" type="presOf" srcId="{D9F592C0-4697-5648-98B2-DD571312C0CC}" destId="{D0F4F8B7-39C9-374B-A737-C755D248D386}" srcOrd="0" destOrd="1" presId="urn:microsoft.com/office/officeart/2005/8/layout/vList2"/>
    <dgm:cxn modelId="{60B385E6-B1C1-7445-92CD-96C48E97C97A}" srcId="{6F9D58F3-9502-6B42-973C-4C064DC03168}" destId="{E6DD284F-005A-4B42-B22C-3498405B97EA}" srcOrd="0" destOrd="0" parTransId="{E094ACE0-E59D-9641-8E45-78B60529B000}" sibTransId="{A4F5A56F-770F-CE4A-884E-E11C15EE78C7}"/>
    <dgm:cxn modelId="{1CF82BF1-6A94-3B47-9F4A-3294A0254976}" srcId="{E6DD284F-005A-4B42-B22C-3498405B97EA}" destId="{658AEE80-2450-DF42-B274-B45A89BBFF51}" srcOrd="0" destOrd="0" parTransId="{0667E531-37B1-1A4A-AAD9-A42542243A46}" sibTransId="{0ABDA412-6206-8242-9A6A-2C41C10B75B3}"/>
    <dgm:cxn modelId="{0CAFF7F5-C8EF-8D47-A355-8FA72203A718}" type="presOf" srcId="{658AEE80-2450-DF42-B274-B45A89BBFF51}" destId="{D0F4F8B7-39C9-374B-A737-C755D248D386}" srcOrd="0" destOrd="0" presId="urn:microsoft.com/office/officeart/2005/8/layout/vList2"/>
    <dgm:cxn modelId="{EFC283F6-042E-134C-ABB8-215F91B79708}" srcId="{E6DD284F-005A-4B42-B22C-3498405B97EA}" destId="{D9F592C0-4697-5648-98B2-DD571312C0CC}" srcOrd="1" destOrd="0" parTransId="{B3700E53-337A-DF4E-B9DC-BF2CEB3E7C7F}" sibTransId="{FD83B530-5F50-F14B-BCF3-1840F0A604E4}"/>
    <dgm:cxn modelId="{96F89BF8-F4BD-5144-A23D-B1969AC2644D}" type="presOf" srcId="{6F9D58F3-9502-6B42-973C-4C064DC03168}" destId="{CF582E5E-3A2C-4748-AF6F-E2FC0E0AE0DD}" srcOrd="0" destOrd="0" presId="urn:microsoft.com/office/officeart/2005/8/layout/vList2"/>
    <dgm:cxn modelId="{A92FF1F2-7145-4747-945D-88166EE2FE3C}" type="presParOf" srcId="{CF582E5E-3A2C-4748-AF6F-E2FC0E0AE0DD}" destId="{FF55113B-F2B8-2948-A2B5-403E7F3817FA}" srcOrd="0" destOrd="0" presId="urn:microsoft.com/office/officeart/2005/8/layout/vList2"/>
    <dgm:cxn modelId="{7E684EBF-527F-8142-908A-F431854626E5}" type="presParOf" srcId="{CF582E5E-3A2C-4748-AF6F-E2FC0E0AE0DD}" destId="{D0F4F8B7-39C9-374B-A737-C755D248D38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Which of the following is GDP designed to measure?</a:t>
          </a:r>
        </a:p>
        <a:p>
          <a:pPr marL="301752"/>
          <a:r>
            <a:rPr lang="en-US" sz="2400" dirty="0"/>
            <a:t>(a) Total market value of goods &amp; services produced in a year.</a:t>
          </a:r>
        </a:p>
        <a:p>
          <a:pPr marL="301752"/>
          <a:r>
            <a:rPr lang="en-US" sz="2400" dirty="0"/>
            <a:t>(b) The income generated and costs incurred producing goods and services during a year.</a:t>
          </a:r>
        </a:p>
        <a:p>
          <a:pPr marL="301752"/>
          <a:r>
            <a:rPr lang="en-US" sz="2400" dirty="0"/>
            <a:t>(c) Both (a) and (b)</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681E4917-1A02-AB48-B654-CFA8802CEE78}">
      <dgm:prSet custT="1"/>
      <dgm:spPr/>
      <dgm:t>
        <a:bodyPr/>
        <a:lstStyle/>
        <a:p>
          <a:r>
            <a:rPr lang="en-US" sz="2400" dirty="0"/>
            <a:t>2. What is the largest component of GDP when it is derived by the expenditure approach? What is the largest component of GDP when it is derived by the income-cost approach?</a:t>
          </a:r>
        </a:p>
      </dgm:t>
    </dgm:pt>
    <dgm:pt modelId="{06C30931-2B31-554A-9BC7-1FA9EC116A5B}" type="parTrans" cxnId="{2B2E3D14-EF6E-9446-878A-F87064165152}">
      <dgm:prSet/>
      <dgm:spPr/>
      <dgm:t>
        <a:bodyPr/>
        <a:lstStyle/>
        <a:p>
          <a:endParaRPr lang="en-US"/>
        </a:p>
      </dgm:t>
    </dgm:pt>
    <dgm:pt modelId="{E4F5A259-0197-3B44-A23F-B1BD8B3C3156}" type="sibTrans" cxnId="{2B2E3D14-EF6E-9446-878A-F87064165152}">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LinFactNeighborX="322" custLinFactNeighborY="320"/>
      <dgm:spPr/>
    </dgm:pt>
    <dgm:pt modelId="{F90D3134-D7BC-4B28-85C9-FC158B7B1707}" type="pres">
      <dgm:prSet presAssocID="{E095EAFF-FC28-4DDB-A62D-294ABADF82D4}" presName="vert1" presStyleCnt="0"/>
      <dgm:spPr/>
    </dgm:pt>
    <dgm:pt modelId="{C99B7220-FEDB-2A4F-A05D-9C3666DD011C}" type="pres">
      <dgm:prSet presAssocID="{681E4917-1A02-AB48-B654-CFA8802CEE78}" presName="thickLine" presStyleLbl="alignNode1" presStyleIdx="1" presStyleCnt="2"/>
      <dgm:spPr/>
    </dgm:pt>
    <dgm:pt modelId="{DB2D3FE4-E9E3-4A49-8C5A-C548548DFE68}" type="pres">
      <dgm:prSet presAssocID="{681E4917-1A02-AB48-B654-CFA8802CEE78}" presName="horz1" presStyleCnt="0"/>
      <dgm:spPr/>
    </dgm:pt>
    <dgm:pt modelId="{5A2A71AC-4D91-7B43-9643-E850BA38CBF9}" type="pres">
      <dgm:prSet presAssocID="{681E4917-1A02-AB48-B654-CFA8802CEE78}" presName="tx1" presStyleLbl="revTx" presStyleIdx="1" presStyleCnt="2" custScaleY="64495"/>
      <dgm:spPr/>
    </dgm:pt>
    <dgm:pt modelId="{FEEA6519-1053-F04D-992F-75E59C7A4382}" type="pres">
      <dgm:prSet presAssocID="{681E4917-1A02-AB48-B654-CFA8802CEE78}" presName="vert1" presStyleCnt="0"/>
      <dgm:spPr/>
    </dgm:pt>
  </dgm:ptLst>
  <dgm:cxnLst>
    <dgm:cxn modelId="{2B2E3D14-EF6E-9446-878A-F87064165152}" srcId="{B8B9FAC9-DA7F-408E-9F38-FBA266BF6D4A}" destId="{681E4917-1A02-AB48-B654-CFA8802CEE78}" srcOrd="1" destOrd="0" parTransId="{06C30931-2B31-554A-9BC7-1FA9EC116A5B}" sibTransId="{E4F5A259-0197-3B44-A23F-B1BD8B3C315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BA4C8C76-1E04-5642-84F5-BCFD3130FDF3}" type="presOf" srcId="{681E4917-1A02-AB48-B654-CFA8802CEE78}" destId="{5A2A71AC-4D91-7B43-9643-E850BA38CBF9}"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E7A0286-0162-5A44-AA49-3A5D5F1399D3}" type="presParOf" srcId="{B7EFA218-8B3B-4A18-8423-43E679B4D399}" destId="{C99B7220-FEDB-2A4F-A05D-9C3666DD011C}" srcOrd="2" destOrd="0" presId="urn:microsoft.com/office/officeart/2008/layout/LinedList"/>
    <dgm:cxn modelId="{A4DC72C0-B376-E947-A4D4-1F5F64E7A228}" type="presParOf" srcId="{B7EFA218-8B3B-4A18-8423-43E679B4D399}" destId="{DB2D3FE4-E9E3-4A49-8C5A-C548548DFE68}" srcOrd="3" destOrd="0" presId="urn:microsoft.com/office/officeart/2008/layout/LinedList"/>
    <dgm:cxn modelId="{B41E4D99-BC7C-D245-A7B5-0E8A16867A68}" type="presParOf" srcId="{DB2D3FE4-E9E3-4A49-8C5A-C548548DFE68}" destId="{5A2A71AC-4D91-7B43-9643-E850BA38CBF9}" srcOrd="0" destOrd="0" presId="urn:microsoft.com/office/officeart/2008/layout/LinedList"/>
    <dgm:cxn modelId="{256C1595-A970-1540-BE93-18C1458724B3}" type="presParOf" srcId="{DB2D3FE4-E9E3-4A49-8C5A-C548548DFE68}" destId="{FEEA6519-1053-F04D-992F-75E59C7A438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64E2FD1-CEDD-EE4B-8733-8844DB096CFC}"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26D03430-C7CE-B246-B360-FA27FF8B0DF3}">
      <dgm:prSet phldrT="[Text]"/>
      <dgm:spPr/>
      <dgm:t>
        <a:bodyPr/>
        <a:lstStyle/>
        <a:p>
          <a:r>
            <a:rPr lang="en-US" dirty="0"/>
            <a:t>The term “</a:t>
          </a:r>
          <a:r>
            <a:rPr lang="en-US" b="1" i="1" dirty="0"/>
            <a:t>real”</a:t>
          </a:r>
          <a:r>
            <a:rPr lang="en-US" dirty="0"/>
            <a:t> means adjusted for inflation. </a:t>
          </a:r>
        </a:p>
      </dgm:t>
    </dgm:pt>
    <dgm:pt modelId="{C0BF5B62-F91E-EB44-85C1-F786D463BA36}" type="parTrans" cxnId="{7D63C3BB-BA09-DD42-B8D8-352B8F6E5E8C}">
      <dgm:prSet/>
      <dgm:spPr/>
      <dgm:t>
        <a:bodyPr/>
        <a:lstStyle/>
        <a:p>
          <a:endParaRPr lang="en-US"/>
        </a:p>
      </dgm:t>
    </dgm:pt>
    <dgm:pt modelId="{B23B5A43-BC4E-BD46-82EB-BCCC204C91BD}" type="sibTrans" cxnId="{7D63C3BB-BA09-DD42-B8D8-352B8F6E5E8C}">
      <dgm:prSet/>
      <dgm:spPr/>
      <dgm:t>
        <a:bodyPr/>
        <a:lstStyle/>
        <a:p>
          <a:endParaRPr lang="en-US"/>
        </a:p>
      </dgm:t>
    </dgm:pt>
    <dgm:pt modelId="{8234073D-8376-4F43-A073-705886C1B3BD}">
      <dgm:prSet phldrT="[Text]"/>
      <dgm:spPr/>
      <dgm:t>
        <a:bodyPr/>
        <a:lstStyle/>
        <a:p>
          <a:r>
            <a:rPr lang="en-US" b="1" i="1" dirty="0"/>
            <a:t>Price indexes</a:t>
          </a:r>
          <a:r>
            <a:rPr lang="en-US" dirty="0"/>
            <a:t> are use to adjust income and output data for the effects of inflation. </a:t>
          </a:r>
        </a:p>
      </dgm:t>
    </dgm:pt>
    <dgm:pt modelId="{A1514A49-88E9-FF4E-B7A0-11A1E391C16E}" type="parTrans" cxnId="{6E1B4979-1AC2-A142-BDCC-4DA1FD42ABFF}">
      <dgm:prSet/>
      <dgm:spPr/>
      <dgm:t>
        <a:bodyPr/>
        <a:lstStyle/>
        <a:p>
          <a:endParaRPr lang="en-US"/>
        </a:p>
      </dgm:t>
    </dgm:pt>
    <dgm:pt modelId="{B109F49F-FDF6-164D-B312-F8DE9861A5A5}" type="sibTrans" cxnId="{6E1B4979-1AC2-A142-BDCC-4DA1FD42ABFF}">
      <dgm:prSet/>
      <dgm:spPr/>
      <dgm:t>
        <a:bodyPr/>
        <a:lstStyle/>
        <a:p>
          <a:endParaRPr lang="en-US"/>
        </a:p>
      </dgm:t>
    </dgm:pt>
    <dgm:pt modelId="{4DF772B3-B1B2-7240-984F-DA9A5870E2A1}">
      <dgm:prSet phldrT="[Text]"/>
      <dgm:spPr/>
      <dgm:t>
        <a:bodyPr/>
        <a:lstStyle/>
        <a:p>
          <a:r>
            <a:rPr lang="en-US" dirty="0"/>
            <a:t>A </a:t>
          </a:r>
          <a:r>
            <a:rPr lang="en-US" b="1" i="1" dirty="0"/>
            <a:t>price index</a:t>
          </a:r>
          <a:r>
            <a:rPr lang="en-US" dirty="0"/>
            <a:t> measures the cost of purchasing a market basket (or “bundle”) of goods at a point in time relative to the cost of purchasing the same market basket during an earlier reference (or base) period.</a:t>
          </a:r>
        </a:p>
      </dgm:t>
    </dgm:pt>
    <dgm:pt modelId="{1239AC02-35B4-9844-A857-3C95B8988846}" type="parTrans" cxnId="{4589BACF-AED1-5E46-AF84-27FFB2FD4E77}">
      <dgm:prSet/>
      <dgm:spPr/>
      <dgm:t>
        <a:bodyPr/>
        <a:lstStyle/>
        <a:p>
          <a:endParaRPr lang="en-US"/>
        </a:p>
      </dgm:t>
    </dgm:pt>
    <dgm:pt modelId="{0073B287-4A3A-6741-A6EF-95D0E5566F4B}" type="sibTrans" cxnId="{4589BACF-AED1-5E46-AF84-27FFB2FD4E77}">
      <dgm:prSet/>
      <dgm:spPr/>
      <dgm:t>
        <a:bodyPr/>
        <a:lstStyle/>
        <a:p>
          <a:endParaRPr lang="en-US"/>
        </a:p>
      </dgm:t>
    </dgm:pt>
    <dgm:pt modelId="{21BAA818-039B-734A-B8EE-07562DB40148}" type="pres">
      <dgm:prSet presAssocID="{764E2FD1-CEDD-EE4B-8733-8844DB096CFC}" presName="linear" presStyleCnt="0">
        <dgm:presLayoutVars>
          <dgm:animLvl val="lvl"/>
          <dgm:resizeHandles val="exact"/>
        </dgm:presLayoutVars>
      </dgm:prSet>
      <dgm:spPr/>
    </dgm:pt>
    <dgm:pt modelId="{137D2A8B-6490-0840-B90F-B95736958B8D}" type="pres">
      <dgm:prSet presAssocID="{26D03430-C7CE-B246-B360-FA27FF8B0DF3}" presName="parentText" presStyleLbl="node1" presStyleIdx="0" presStyleCnt="2">
        <dgm:presLayoutVars>
          <dgm:chMax val="0"/>
          <dgm:bulletEnabled val="1"/>
        </dgm:presLayoutVars>
      </dgm:prSet>
      <dgm:spPr/>
    </dgm:pt>
    <dgm:pt modelId="{38CF793A-2738-6346-B5FE-D9045D1779C3}" type="pres">
      <dgm:prSet presAssocID="{B23B5A43-BC4E-BD46-82EB-BCCC204C91BD}" presName="spacer" presStyleCnt="0"/>
      <dgm:spPr/>
    </dgm:pt>
    <dgm:pt modelId="{670873D7-3843-B741-A7D2-14418F180E7F}" type="pres">
      <dgm:prSet presAssocID="{8234073D-8376-4F43-A073-705886C1B3BD}" presName="parentText" presStyleLbl="node1" presStyleIdx="1" presStyleCnt="2">
        <dgm:presLayoutVars>
          <dgm:chMax val="0"/>
          <dgm:bulletEnabled val="1"/>
        </dgm:presLayoutVars>
      </dgm:prSet>
      <dgm:spPr/>
    </dgm:pt>
    <dgm:pt modelId="{0CDE78EC-F917-9F4C-BBD1-B0A15A4F46BC}" type="pres">
      <dgm:prSet presAssocID="{8234073D-8376-4F43-A073-705886C1B3BD}" presName="childText" presStyleLbl="revTx" presStyleIdx="0" presStyleCnt="1">
        <dgm:presLayoutVars>
          <dgm:bulletEnabled val="1"/>
        </dgm:presLayoutVars>
      </dgm:prSet>
      <dgm:spPr/>
    </dgm:pt>
  </dgm:ptLst>
  <dgm:cxnLst>
    <dgm:cxn modelId="{6A495921-82D9-D644-B424-6D3B1F4673BF}" type="presOf" srcId="{4DF772B3-B1B2-7240-984F-DA9A5870E2A1}" destId="{0CDE78EC-F917-9F4C-BBD1-B0A15A4F46BC}" srcOrd="0" destOrd="0" presId="urn:microsoft.com/office/officeart/2005/8/layout/vList2"/>
    <dgm:cxn modelId="{6987202D-227A-164C-92F6-06BAC19405E9}" type="presOf" srcId="{26D03430-C7CE-B246-B360-FA27FF8B0DF3}" destId="{137D2A8B-6490-0840-B90F-B95736958B8D}" srcOrd="0" destOrd="0" presId="urn:microsoft.com/office/officeart/2005/8/layout/vList2"/>
    <dgm:cxn modelId="{AAFD3E37-5B55-3145-AAFA-41D7CF31B792}" type="presOf" srcId="{8234073D-8376-4F43-A073-705886C1B3BD}" destId="{670873D7-3843-B741-A7D2-14418F180E7F}" srcOrd="0" destOrd="0" presId="urn:microsoft.com/office/officeart/2005/8/layout/vList2"/>
    <dgm:cxn modelId="{6E1B4979-1AC2-A142-BDCC-4DA1FD42ABFF}" srcId="{764E2FD1-CEDD-EE4B-8733-8844DB096CFC}" destId="{8234073D-8376-4F43-A073-705886C1B3BD}" srcOrd="1" destOrd="0" parTransId="{A1514A49-88E9-FF4E-B7A0-11A1E391C16E}" sibTransId="{B109F49F-FDF6-164D-B312-F8DE9861A5A5}"/>
    <dgm:cxn modelId="{C6ED28A2-CACA-9C41-ADAB-7C6D8CE90858}" type="presOf" srcId="{764E2FD1-CEDD-EE4B-8733-8844DB096CFC}" destId="{21BAA818-039B-734A-B8EE-07562DB40148}" srcOrd="0" destOrd="0" presId="urn:microsoft.com/office/officeart/2005/8/layout/vList2"/>
    <dgm:cxn modelId="{7D63C3BB-BA09-DD42-B8D8-352B8F6E5E8C}" srcId="{764E2FD1-CEDD-EE4B-8733-8844DB096CFC}" destId="{26D03430-C7CE-B246-B360-FA27FF8B0DF3}" srcOrd="0" destOrd="0" parTransId="{C0BF5B62-F91E-EB44-85C1-F786D463BA36}" sibTransId="{B23B5A43-BC4E-BD46-82EB-BCCC204C91BD}"/>
    <dgm:cxn modelId="{4589BACF-AED1-5E46-AF84-27FFB2FD4E77}" srcId="{8234073D-8376-4F43-A073-705886C1B3BD}" destId="{4DF772B3-B1B2-7240-984F-DA9A5870E2A1}" srcOrd="0" destOrd="0" parTransId="{1239AC02-35B4-9844-A857-3C95B8988846}" sibTransId="{0073B287-4A3A-6741-A6EF-95D0E5566F4B}"/>
    <dgm:cxn modelId="{CF3B48C8-54FA-464C-BCF2-777EF335AAE7}" type="presParOf" srcId="{21BAA818-039B-734A-B8EE-07562DB40148}" destId="{137D2A8B-6490-0840-B90F-B95736958B8D}" srcOrd="0" destOrd="0" presId="urn:microsoft.com/office/officeart/2005/8/layout/vList2"/>
    <dgm:cxn modelId="{A8F95983-609C-2C4D-A45C-64EDAF0A2E87}" type="presParOf" srcId="{21BAA818-039B-734A-B8EE-07562DB40148}" destId="{38CF793A-2738-6346-B5FE-D9045D1779C3}" srcOrd="1" destOrd="0" presId="urn:microsoft.com/office/officeart/2005/8/layout/vList2"/>
    <dgm:cxn modelId="{21BF383E-055E-3B4C-A90E-A35CC18C63BE}" type="presParOf" srcId="{21BAA818-039B-734A-B8EE-07562DB40148}" destId="{670873D7-3843-B741-A7D2-14418F180E7F}" srcOrd="2" destOrd="0" presId="urn:microsoft.com/office/officeart/2005/8/layout/vList2"/>
    <dgm:cxn modelId="{B5E7DF47-BFCB-C343-8B0B-D99BC88AB8A3}" type="presParOf" srcId="{21BAA818-039B-734A-B8EE-07562DB40148}" destId="{0CDE78EC-F917-9F4C-BBD1-B0A15A4F46BC}"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BA47395-2285-1948-812D-2251C7BABE2A}"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FC89C9C2-B6D9-364C-A510-04D5AB669194}">
      <dgm:prSet phldrT="[Text]"/>
      <dgm:spPr/>
      <dgm:t>
        <a:bodyPr/>
        <a:lstStyle/>
        <a:p>
          <a:r>
            <a:rPr lang="en-US" dirty="0"/>
            <a:t>Consumer Price Index (CPI): </a:t>
          </a:r>
        </a:p>
      </dgm:t>
    </dgm:pt>
    <dgm:pt modelId="{14C9A54C-D8D1-5D4E-9D85-3A7E2DE59C4B}" type="parTrans" cxnId="{509CF197-AFFE-F54D-B127-3DF2F9517EC9}">
      <dgm:prSet/>
      <dgm:spPr/>
      <dgm:t>
        <a:bodyPr/>
        <a:lstStyle/>
        <a:p>
          <a:endParaRPr lang="en-US"/>
        </a:p>
      </dgm:t>
    </dgm:pt>
    <dgm:pt modelId="{7449B79F-EDAA-EF4B-A440-E3162A8446DA}" type="sibTrans" cxnId="{509CF197-AFFE-F54D-B127-3DF2F9517EC9}">
      <dgm:prSet/>
      <dgm:spPr/>
      <dgm:t>
        <a:bodyPr/>
        <a:lstStyle/>
        <a:p>
          <a:endParaRPr lang="en-US"/>
        </a:p>
      </dgm:t>
    </dgm:pt>
    <dgm:pt modelId="{AF655224-4A3E-8C40-B928-05727CA56A51}">
      <dgm:prSet phldrT="[Text]"/>
      <dgm:spPr/>
      <dgm:t>
        <a:bodyPr/>
        <a:lstStyle/>
        <a:p>
          <a:r>
            <a:rPr lang="en-US" dirty="0"/>
            <a:t>Measures the impact of price changes on the cost of a typical bundle of goods and services households purchase.</a:t>
          </a:r>
        </a:p>
      </dgm:t>
    </dgm:pt>
    <dgm:pt modelId="{FD345612-6392-864D-A8F9-A8C109F75710}" type="parTrans" cxnId="{DAFFD19B-2492-0647-97E2-0D9E06D6D36D}">
      <dgm:prSet/>
      <dgm:spPr/>
      <dgm:t>
        <a:bodyPr/>
        <a:lstStyle/>
        <a:p>
          <a:endParaRPr lang="en-US"/>
        </a:p>
      </dgm:t>
    </dgm:pt>
    <dgm:pt modelId="{159514BF-67D1-2346-8E32-44D5C396ED39}" type="sibTrans" cxnId="{DAFFD19B-2492-0647-97E2-0D9E06D6D36D}">
      <dgm:prSet/>
      <dgm:spPr/>
      <dgm:t>
        <a:bodyPr/>
        <a:lstStyle/>
        <a:p>
          <a:endParaRPr lang="en-US"/>
        </a:p>
      </dgm:t>
    </dgm:pt>
    <dgm:pt modelId="{88ABA448-4A00-084B-9179-F89784F6B84C}">
      <dgm:prSet phldrT="[Text]"/>
      <dgm:spPr/>
      <dgm:t>
        <a:bodyPr/>
        <a:lstStyle/>
        <a:p>
          <a:r>
            <a:rPr lang="en-US" dirty="0"/>
            <a:t>Chained Consumer Price Index (Chained CPI): </a:t>
          </a:r>
        </a:p>
      </dgm:t>
    </dgm:pt>
    <dgm:pt modelId="{DC2E1A9F-4D97-C54D-9027-D679305B39C0}" type="parTrans" cxnId="{DF227541-8BC2-AF48-9E46-BD66A1CAC36E}">
      <dgm:prSet/>
      <dgm:spPr/>
      <dgm:t>
        <a:bodyPr/>
        <a:lstStyle/>
        <a:p>
          <a:endParaRPr lang="en-US"/>
        </a:p>
      </dgm:t>
    </dgm:pt>
    <dgm:pt modelId="{EFD29383-F28A-F54D-818F-31111420EE84}" type="sibTrans" cxnId="{DF227541-8BC2-AF48-9E46-BD66A1CAC36E}">
      <dgm:prSet/>
      <dgm:spPr/>
      <dgm:t>
        <a:bodyPr/>
        <a:lstStyle/>
        <a:p>
          <a:endParaRPr lang="en-US"/>
        </a:p>
      </dgm:t>
    </dgm:pt>
    <dgm:pt modelId="{C073403F-0F23-D54A-8EAE-9A6CD07D06AB}">
      <dgm:prSet phldrT="[Text]"/>
      <dgm:spPr/>
      <dgm:t>
        <a:bodyPr/>
        <a:lstStyle/>
        <a:p>
          <a:r>
            <a:rPr lang="en-US" dirty="0"/>
            <a:t>A version of the CPI that adjusts the quantities of the typical market basket each month to reflect the impact of shifts away from goods that have become relatively more expensive.</a:t>
          </a:r>
        </a:p>
      </dgm:t>
    </dgm:pt>
    <dgm:pt modelId="{F7CCA366-5AFF-3F41-98F8-26F6945C939C}" type="parTrans" cxnId="{9B657621-63A3-A542-8BB7-D238BCCEBED3}">
      <dgm:prSet/>
      <dgm:spPr/>
      <dgm:t>
        <a:bodyPr/>
        <a:lstStyle/>
        <a:p>
          <a:endParaRPr lang="en-US"/>
        </a:p>
      </dgm:t>
    </dgm:pt>
    <dgm:pt modelId="{059DFCE8-ADE5-E845-B1C5-64EC2631E210}" type="sibTrans" cxnId="{9B657621-63A3-A542-8BB7-D238BCCEBED3}">
      <dgm:prSet/>
      <dgm:spPr/>
      <dgm:t>
        <a:bodyPr/>
        <a:lstStyle/>
        <a:p>
          <a:endParaRPr lang="en-US"/>
        </a:p>
      </dgm:t>
    </dgm:pt>
    <dgm:pt modelId="{6447A153-BED9-054F-94EB-19881B76EC3C}">
      <dgm:prSet/>
      <dgm:spPr/>
      <dgm:t>
        <a:bodyPr/>
        <a:lstStyle/>
        <a:p>
          <a:r>
            <a:rPr lang="en-US" dirty="0"/>
            <a:t>GDP Deflator: </a:t>
          </a:r>
        </a:p>
      </dgm:t>
    </dgm:pt>
    <dgm:pt modelId="{42DD3AB5-6779-FF4C-B878-DC15ACB67138}" type="parTrans" cxnId="{3D59C74D-1591-9447-8FEE-1396F239997B}">
      <dgm:prSet/>
      <dgm:spPr/>
      <dgm:t>
        <a:bodyPr/>
        <a:lstStyle/>
        <a:p>
          <a:endParaRPr lang="en-US"/>
        </a:p>
      </dgm:t>
    </dgm:pt>
    <dgm:pt modelId="{9A4A2AE8-65AC-7C40-A0B2-A1484BD9B1DB}" type="sibTrans" cxnId="{3D59C74D-1591-9447-8FEE-1396F239997B}">
      <dgm:prSet/>
      <dgm:spPr/>
      <dgm:t>
        <a:bodyPr/>
        <a:lstStyle/>
        <a:p>
          <a:endParaRPr lang="en-US"/>
        </a:p>
      </dgm:t>
    </dgm:pt>
    <dgm:pt modelId="{E6020632-D8BA-384A-A58F-0592401E21B3}">
      <dgm:prSet/>
      <dgm:spPr/>
      <dgm:t>
        <a:bodyPr/>
        <a:lstStyle/>
        <a:p>
          <a:r>
            <a:rPr lang="en-US" dirty="0"/>
            <a:t>designed to measure the change in the average price of the market basket of goods included in GDP.</a:t>
          </a:r>
        </a:p>
      </dgm:t>
    </dgm:pt>
    <dgm:pt modelId="{0B123A01-A821-1640-979D-A8C7D9699020}" type="parTrans" cxnId="{DA3BCD06-19C5-A048-BC96-E1C6F4CF4082}">
      <dgm:prSet/>
      <dgm:spPr/>
      <dgm:t>
        <a:bodyPr/>
        <a:lstStyle/>
        <a:p>
          <a:endParaRPr lang="en-US"/>
        </a:p>
      </dgm:t>
    </dgm:pt>
    <dgm:pt modelId="{0854D349-AAC4-854F-9323-30882EF3CB6D}" type="sibTrans" cxnId="{DA3BCD06-19C5-A048-BC96-E1C6F4CF4082}">
      <dgm:prSet/>
      <dgm:spPr/>
      <dgm:t>
        <a:bodyPr/>
        <a:lstStyle/>
        <a:p>
          <a:endParaRPr lang="en-US"/>
        </a:p>
      </dgm:t>
    </dgm:pt>
    <dgm:pt modelId="{C54A61E8-0F42-0941-9B82-977081A9F1C7}" type="pres">
      <dgm:prSet presAssocID="{9BA47395-2285-1948-812D-2251C7BABE2A}" presName="linear" presStyleCnt="0">
        <dgm:presLayoutVars>
          <dgm:animLvl val="lvl"/>
          <dgm:resizeHandles val="exact"/>
        </dgm:presLayoutVars>
      </dgm:prSet>
      <dgm:spPr/>
    </dgm:pt>
    <dgm:pt modelId="{0EAE1489-705F-3149-ADAF-47D55B7ADCDF}" type="pres">
      <dgm:prSet presAssocID="{FC89C9C2-B6D9-364C-A510-04D5AB669194}" presName="parentText" presStyleLbl="node1" presStyleIdx="0" presStyleCnt="3">
        <dgm:presLayoutVars>
          <dgm:chMax val="0"/>
          <dgm:bulletEnabled val="1"/>
        </dgm:presLayoutVars>
      </dgm:prSet>
      <dgm:spPr/>
    </dgm:pt>
    <dgm:pt modelId="{949AA7B5-4A75-9143-8E67-E651465CF935}" type="pres">
      <dgm:prSet presAssocID="{FC89C9C2-B6D9-364C-A510-04D5AB669194}" presName="childText" presStyleLbl="revTx" presStyleIdx="0" presStyleCnt="3">
        <dgm:presLayoutVars>
          <dgm:bulletEnabled val="1"/>
        </dgm:presLayoutVars>
      </dgm:prSet>
      <dgm:spPr/>
    </dgm:pt>
    <dgm:pt modelId="{3F9BE1BD-F8DB-E446-A1A6-DCD4F3CC631F}" type="pres">
      <dgm:prSet presAssocID="{88ABA448-4A00-084B-9179-F89784F6B84C}" presName="parentText" presStyleLbl="node1" presStyleIdx="1" presStyleCnt="3">
        <dgm:presLayoutVars>
          <dgm:chMax val="0"/>
          <dgm:bulletEnabled val="1"/>
        </dgm:presLayoutVars>
      </dgm:prSet>
      <dgm:spPr/>
    </dgm:pt>
    <dgm:pt modelId="{22480EC6-7961-664F-B937-026B45E73CAE}" type="pres">
      <dgm:prSet presAssocID="{88ABA448-4A00-084B-9179-F89784F6B84C}" presName="childText" presStyleLbl="revTx" presStyleIdx="1" presStyleCnt="3">
        <dgm:presLayoutVars>
          <dgm:bulletEnabled val="1"/>
        </dgm:presLayoutVars>
      </dgm:prSet>
      <dgm:spPr/>
    </dgm:pt>
    <dgm:pt modelId="{11E6752C-ACF5-0948-B95C-F729413168EC}" type="pres">
      <dgm:prSet presAssocID="{6447A153-BED9-054F-94EB-19881B76EC3C}" presName="parentText" presStyleLbl="node1" presStyleIdx="2" presStyleCnt="3">
        <dgm:presLayoutVars>
          <dgm:chMax val="0"/>
          <dgm:bulletEnabled val="1"/>
        </dgm:presLayoutVars>
      </dgm:prSet>
      <dgm:spPr/>
    </dgm:pt>
    <dgm:pt modelId="{67294D88-A5A2-8348-BFBE-C87EE106C35A}" type="pres">
      <dgm:prSet presAssocID="{6447A153-BED9-054F-94EB-19881B76EC3C}" presName="childText" presStyleLbl="revTx" presStyleIdx="2" presStyleCnt="3">
        <dgm:presLayoutVars>
          <dgm:bulletEnabled val="1"/>
        </dgm:presLayoutVars>
      </dgm:prSet>
      <dgm:spPr/>
    </dgm:pt>
  </dgm:ptLst>
  <dgm:cxnLst>
    <dgm:cxn modelId="{DA3BCD06-19C5-A048-BC96-E1C6F4CF4082}" srcId="{6447A153-BED9-054F-94EB-19881B76EC3C}" destId="{E6020632-D8BA-384A-A58F-0592401E21B3}" srcOrd="0" destOrd="0" parTransId="{0B123A01-A821-1640-979D-A8C7D9699020}" sibTransId="{0854D349-AAC4-854F-9323-30882EF3CB6D}"/>
    <dgm:cxn modelId="{9B657621-63A3-A542-8BB7-D238BCCEBED3}" srcId="{88ABA448-4A00-084B-9179-F89784F6B84C}" destId="{C073403F-0F23-D54A-8EAE-9A6CD07D06AB}" srcOrd="0" destOrd="0" parTransId="{F7CCA366-5AFF-3F41-98F8-26F6945C939C}" sibTransId="{059DFCE8-ADE5-E845-B1C5-64EC2631E210}"/>
    <dgm:cxn modelId="{8B98DA2E-32CF-E048-A543-487373766F9A}" type="presOf" srcId="{9BA47395-2285-1948-812D-2251C7BABE2A}" destId="{C54A61E8-0F42-0941-9B82-977081A9F1C7}" srcOrd="0" destOrd="0" presId="urn:microsoft.com/office/officeart/2005/8/layout/vList2"/>
    <dgm:cxn modelId="{DF227541-8BC2-AF48-9E46-BD66A1CAC36E}" srcId="{9BA47395-2285-1948-812D-2251C7BABE2A}" destId="{88ABA448-4A00-084B-9179-F89784F6B84C}" srcOrd="1" destOrd="0" parTransId="{DC2E1A9F-4D97-C54D-9027-D679305B39C0}" sibTransId="{EFD29383-F28A-F54D-818F-31111420EE84}"/>
    <dgm:cxn modelId="{3D59C74D-1591-9447-8FEE-1396F239997B}" srcId="{9BA47395-2285-1948-812D-2251C7BABE2A}" destId="{6447A153-BED9-054F-94EB-19881B76EC3C}" srcOrd="2" destOrd="0" parTransId="{42DD3AB5-6779-FF4C-B878-DC15ACB67138}" sibTransId="{9A4A2AE8-65AC-7C40-A0B2-A1484BD9B1DB}"/>
    <dgm:cxn modelId="{509CF197-AFFE-F54D-B127-3DF2F9517EC9}" srcId="{9BA47395-2285-1948-812D-2251C7BABE2A}" destId="{FC89C9C2-B6D9-364C-A510-04D5AB669194}" srcOrd="0" destOrd="0" parTransId="{14C9A54C-D8D1-5D4E-9D85-3A7E2DE59C4B}" sibTransId="{7449B79F-EDAA-EF4B-A440-E3162A8446DA}"/>
    <dgm:cxn modelId="{DAFFD19B-2492-0647-97E2-0D9E06D6D36D}" srcId="{FC89C9C2-B6D9-364C-A510-04D5AB669194}" destId="{AF655224-4A3E-8C40-B928-05727CA56A51}" srcOrd="0" destOrd="0" parTransId="{FD345612-6392-864D-A8F9-A8C109F75710}" sibTransId="{159514BF-67D1-2346-8E32-44D5C396ED39}"/>
    <dgm:cxn modelId="{7D817F9E-93E1-0E4B-B73F-D57C1AF6ED8B}" type="presOf" srcId="{C073403F-0F23-D54A-8EAE-9A6CD07D06AB}" destId="{22480EC6-7961-664F-B937-026B45E73CAE}" srcOrd="0" destOrd="0" presId="urn:microsoft.com/office/officeart/2005/8/layout/vList2"/>
    <dgm:cxn modelId="{E0B779A8-C3F2-B247-B765-3341BF4B86D0}" type="presOf" srcId="{AF655224-4A3E-8C40-B928-05727CA56A51}" destId="{949AA7B5-4A75-9143-8E67-E651465CF935}" srcOrd="0" destOrd="0" presId="urn:microsoft.com/office/officeart/2005/8/layout/vList2"/>
    <dgm:cxn modelId="{7EB56EB8-071B-6D48-8456-31649007DB30}" type="presOf" srcId="{E6020632-D8BA-384A-A58F-0592401E21B3}" destId="{67294D88-A5A2-8348-BFBE-C87EE106C35A}" srcOrd="0" destOrd="0" presId="urn:microsoft.com/office/officeart/2005/8/layout/vList2"/>
    <dgm:cxn modelId="{F67CA1BE-270C-7A41-B9A9-B649DA454242}" type="presOf" srcId="{88ABA448-4A00-084B-9179-F89784F6B84C}" destId="{3F9BE1BD-F8DB-E446-A1A6-DCD4F3CC631F}" srcOrd="0" destOrd="0" presId="urn:microsoft.com/office/officeart/2005/8/layout/vList2"/>
    <dgm:cxn modelId="{45CC50D6-77A8-2245-89F4-2F2B3F8C3CB0}" type="presOf" srcId="{FC89C9C2-B6D9-364C-A510-04D5AB669194}" destId="{0EAE1489-705F-3149-ADAF-47D55B7ADCDF}" srcOrd="0" destOrd="0" presId="urn:microsoft.com/office/officeart/2005/8/layout/vList2"/>
    <dgm:cxn modelId="{2A28ACF4-E07F-F64F-A9E8-7E22C1BDEBBD}" type="presOf" srcId="{6447A153-BED9-054F-94EB-19881B76EC3C}" destId="{11E6752C-ACF5-0948-B95C-F729413168EC}" srcOrd="0" destOrd="0" presId="urn:microsoft.com/office/officeart/2005/8/layout/vList2"/>
    <dgm:cxn modelId="{51A01B81-E786-924F-8AC9-51658FB92C34}" type="presParOf" srcId="{C54A61E8-0F42-0941-9B82-977081A9F1C7}" destId="{0EAE1489-705F-3149-ADAF-47D55B7ADCDF}" srcOrd="0" destOrd="0" presId="urn:microsoft.com/office/officeart/2005/8/layout/vList2"/>
    <dgm:cxn modelId="{FC932B53-C737-F245-994E-1A17E474F6A0}" type="presParOf" srcId="{C54A61E8-0F42-0941-9B82-977081A9F1C7}" destId="{949AA7B5-4A75-9143-8E67-E651465CF935}" srcOrd="1" destOrd="0" presId="urn:microsoft.com/office/officeart/2005/8/layout/vList2"/>
    <dgm:cxn modelId="{514624E7-C649-3B4D-ACA4-373E4DA06E7D}" type="presParOf" srcId="{C54A61E8-0F42-0941-9B82-977081A9F1C7}" destId="{3F9BE1BD-F8DB-E446-A1A6-DCD4F3CC631F}" srcOrd="2" destOrd="0" presId="urn:microsoft.com/office/officeart/2005/8/layout/vList2"/>
    <dgm:cxn modelId="{A5C9731D-0D50-5041-BE76-2AE04949CC05}" type="presParOf" srcId="{C54A61E8-0F42-0941-9B82-977081A9F1C7}" destId="{22480EC6-7961-664F-B937-026B45E73CAE}" srcOrd="3" destOrd="0" presId="urn:microsoft.com/office/officeart/2005/8/layout/vList2"/>
    <dgm:cxn modelId="{C0C02A77-CB68-8947-910A-F66569C3054F}" type="presParOf" srcId="{C54A61E8-0F42-0941-9B82-977081A9F1C7}" destId="{11E6752C-ACF5-0948-B95C-F729413168EC}" srcOrd="4" destOrd="0" presId="urn:microsoft.com/office/officeart/2005/8/layout/vList2"/>
    <dgm:cxn modelId="{30686BA8-2A4B-164F-BA96-ADB5E6B01C8C}" type="presParOf" srcId="{C54A61E8-0F42-0941-9B82-977081A9F1C7}" destId="{67294D88-A5A2-8348-BFBE-C87EE106C35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D286BE7-0595-4B4B-B88C-2DD9CFB8AC7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6421EC2-2ADD-D54A-94CA-FC3FB1FCB1CA}">
      <dgm:prSet phldrT="[Text]"/>
      <dgm:spPr/>
      <dgm:t>
        <a:bodyPr/>
        <a:lstStyle/>
        <a:p>
          <a:r>
            <a:rPr lang="en-US" b="1" i="1" dirty="0"/>
            <a:t>Inflation</a:t>
          </a:r>
          <a:r>
            <a:rPr lang="en-US" dirty="0"/>
            <a:t> is an increase in the general level of prices.</a:t>
          </a:r>
        </a:p>
      </dgm:t>
    </dgm:pt>
    <dgm:pt modelId="{144564AC-19C1-A746-A427-F0DBD35D38C2}" type="parTrans" cxnId="{C0F45272-4308-FF4F-A212-EE02470A4D81}">
      <dgm:prSet/>
      <dgm:spPr/>
      <dgm:t>
        <a:bodyPr/>
        <a:lstStyle/>
        <a:p>
          <a:endParaRPr lang="en-US"/>
        </a:p>
      </dgm:t>
    </dgm:pt>
    <dgm:pt modelId="{4FD68B62-A750-3A47-8AC7-52DD16B18449}" type="sibTrans" cxnId="{C0F45272-4308-FF4F-A212-EE02470A4D81}">
      <dgm:prSet/>
      <dgm:spPr/>
      <dgm:t>
        <a:bodyPr/>
        <a:lstStyle/>
        <a:p>
          <a:endParaRPr lang="en-US"/>
        </a:p>
      </dgm:t>
    </dgm:pt>
    <dgm:pt modelId="{6B57BE74-7A0B-E24D-8A2C-66E3FDA1152F}">
      <dgm:prSet phldrT="[Text]"/>
      <dgm:spPr/>
      <dgm:t>
        <a:bodyPr/>
        <a:lstStyle/>
        <a:p>
          <a:r>
            <a:rPr lang="en-US" dirty="0"/>
            <a:t>It is typically calculated annually.</a:t>
          </a:r>
        </a:p>
      </dgm:t>
    </dgm:pt>
    <dgm:pt modelId="{5D9D231E-9680-7647-A7A7-8E7F9779F079}" type="parTrans" cxnId="{44DC7A6A-7BC8-644A-9920-CC6E3CD77D6E}">
      <dgm:prSet/>
      <dgm:spPr/>
      <dgm:t>
        <a:bodyPr/>
        <a:lstStyle/>
        <a:p>
          <a:endParaRPr lang="en-US"/>
        </a:p>
      </dgm:t>
    </dgm:pt>
    <dgm:pt modelId="{6FA90F88-7FFF-C246-9AC3-7560F9E90854}" type="sibTrans" cxnId="{44DC7A6A-7BC8-644A-9920-CC6E3CD77D6E}">
      <dgm:prSet/>
      <dgm:spPr/>
      <dgm:t>
        <a:bodyPr/>
        <a:lstStyle/>
        <a:p>
          <a:endParaRPr lang="en-US"/>
        </a:p>
      </dgm:t>
    </dgm:pt>
    <dgm:pt modelId="{680D9DEE-764B-4849-930E-C4F8DF4AF15C}">
      <dgm:prSet phldrT="[Text]"/>
      <dgm:spPr/>
      <dgm:t>
        <a:bodyPr/>
        <a:lstStyle/>
        <a:p>
          <a:r>
            <a:rPr lang="en-US" dirty="0"/>
            <a:t>The Rate of Inflation is calculated as:</a:t>
          </a:r>
        </a:p>
      </dgm:t>
    </dgm:pt>
    <dgm:pt modelId="{24869D31-2F50-D34B-802C-0A002135D1FC}" type="parTrans" cxnId="{C0FE0147-986B-2048-889D-5209F9D3DF83}">
      <dgm:prSet/>
      <dgm:spPr/>
      <dgm:t>
        <a:bodyPr/>
        <a:lstStyle/>
        <a:p>
          <a:endParaRPr lang="en-US"/>
        </a:p>
      </dgm:t>
    </dgm:pt>
    <dgm:pt modelId="{D5997BF3-F48E-BD4B-9FBC-EA3798780654}" type="sibTrans" cxnId="{C0FE0147-986B-2048-889D-5209F9D3DF83}">
      <dgm:prSet/>
      <dgm:spPr/>
      <dgm:t>
        <a:bodyPr/>
        <a:lstStyle/>
        <a:p>
          <a:endParaRPr lang="en-US"/>
        </a:p>
      </dgm:t>
    </dgm:pt>
    <dgm:pt modelId="{5E84A56F-4DD8-BD42-85B4-75597EA7FDD2}">
      <dgm:prSet phldrT="[Text]"/>
      <dgm:spPr/>
      <dgm:t>
        <a:bodyPr/>
        <a:lstStyle/>
        <a:p>
          <a:r>
            <a:rPr lang="en-US" dirty="0"/>
            <a:t>Inflation can be calculated using either the CPI or the GDP deflator.</a:t>
          </a:r>
        </a:p>
      </dgm:t>
    </dgm:pt>
    <dgm:pt modelId="{AB8C63F3-E983-9944-A77B-19F76A6C0137}" type="parTrans" cxnId="{FF31709E-8594-194B-AB2C-E9DE5CDBE1A5}">
      <dgm:prSet/>
      <dgm:spPr/>
      <dgm:t>
        <a:bodyPr/>
        <a:lstStyle/>
        <a:p>
          <a:endParaRPr lang="en-US"/>
        </a:p>
      </dgm:t>
    </dgm:pt>
    <dgm:pt modelId="{8BA9EB93-90B4-974A-9398-953E632EC97D}" type="sibTrans" cxnId="{FF31709E-8594-194B-AB2C-E9DE5CDBE1A5}">
      <dgm:prSet/>
      <dgm:spPr/>
      <dgm:t>
        <a:bodyPr/>
        <a:lstStyle/>
        <a:p>
          <a:endParaRPr lang="en-US"/>
        </a:p>
      </dgm:t>
    </dgm:pt>
    <mc:AlternateContent xmlns:mc="http://schemas.openxmlformats.org/markup-compatibility/2006" xmlns:a14="http://schemas.microsoft.com/office/drawing/2010/main">
      <mc:Choice Requires="a14">
        <dgm:pt modelId="{CDAB80B4-F69B-8D4E-9DBE-4F7C0AEC1FE5}">
          <dgm:prSet custT="1"/>
          <dgm:spPr/>
          <dgm: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2000" b="0" i="1" smtClean="0">
                            <a:latin typeface="Cambria Math" panose="02040503050406030204" pitchFamily="18" charset="0"/>
                          </a:rPr>
                        </m:ctrlPr>
                      </m:mPr>
                      <m:mr>
                        <m:e>
                          <m:r>
                            <a:rPr lang="en-US" sz="2000" b="0" i="1" smtClean="0">
                              <a:latin typeface="Cambria Math" panose="02040503050406030204" pitchFamily="18" charset="0"/>
                            </a:rPr>
                            <m:t>𝐼𝑛𝑓𝑙𝑎𝑡𝑖𝑜𝑛</m:t>
                          </m:r>
                        </m:e>
                      </m:mr>
                      <m:mr>
                        <m:e>
                          <m:r>
                            <a:rPr lang="en-US" sz="2000" b="0" i="1" smtClean="0">
                              <a:latin typeface="Cambria Math" panose="02040503050406030204" pitchFamily="18" charset="0"/>
                            </a:rPr>
                            <m:t>𝑟𝑎𝑡𝑒</m:t>
                          </m:r>
                        </m:e>
                      </m:mr>
                    </m:m>
                    <m:r>
                      <a:rPr lang="en-US" sz="2000" b="0" i="1" smtClean="0">
                        <a:latin typeface="Cambria Math" panose="02040503050406030204" pitchFamily="18" charset="0"/>
                      </a:rPr>
                      <m:t> = </m:t>
                    </m:r>
                    <m:f>
                      <m:fPr>
                        <m:ctrlPr>
                          <a:rPr lang="en-US" sz="2000" b="0" i="1" smtClean="0">
                            <a:latin typeface="Cambria Math" panose="02040503050406030204" pitchFamily="18" charset="0"/>
                          </a:rPr>
                        </m:ctrlPr>
                      </m:fPr>
                      <m:num>
                        <m:m>
                          <m:mPr>
                            <m:mcs>
                              <m:mc>
                                <m:mcPr>
                                  <m:count m:val="1"/>
                                  <m:mcJc m:val="center"/>
                                </m:mcPr>
                              </m:mc>
                            </m:mcs>
                            <m:ctrlPr>
                              <a:rPr lang="en-US" sz="2000" b="0" i="1" smtClean="0">
                                <a:latin typeface="Cambria Math" panose="02040503050406030204" pitchFamily="18" charset="0"/>
                              </a:rPr>
                            </m:ctrlPr>
                          </m:mPr>
                          <m:mr>
                            <m:e>
                              <m:r>
                                <m:rPr>
                                  <m:brk m:alnAt="7"/>
                                </m:rPr>
                                <a:rPr lang="en-US" sz="2000" b="0" i="1" smtClean="0">
                                  <a:latin typeface="Cambria Math" panose="02040503050406030204" pitchFamily="18" charset="0"/>
                                </a:rPr>
                                <m:t>𝑇</m:t>
                              </m:r>
                              <m:r>
                                <a:rPr lang="en-US" sz="2000" b="0" i="1" smtClean="0">
                                  <a:latin typeface="Cambria Math" panose="02040503050406030204" pitchFamily="18" charset="0"/>
                                </a:rPr>
                                <m:t>h𝑖𝑠</m:t>
                              </m:r>
                              <m:r>
                                <a:rPr lang="en-US" sz="2000" b="0" i="1" smtClean="0">
                                  <a:latin typeface="Cambria Math" panose="02040503050406030204" pitchFamily="18" charset="0"/>
                                </a:rPr>
                                <m:t> </m:t>
                              </m:r>
                              <m:r>
                                <a:rPr lang="en-US" sz="2000" b="0" i="1" smtClean="0">
                                  <a:latin typeface="Cambria Math" panose="02040503050406030204" pitchFamily="18" charset="0"/>
                                </a:rPr>
                                <m:t>𝑦𝑒𝑎</m:t>
                              </m:r>
                              <m:sSup>
                                <m:sSupPr>
                                  <m:ctrlPr>
                                    <a:rPr lang="en-US" sz="2000" b="0" i="1" smtClean="0">
                                      <a:latin typeface="Cambria Math" panose="02040503050406030204" pitchFamily="18" charset="0"/>
                                    </a:rPr>
                                  </m:ctrlPr>
                                </m:sSupPr>
                                <m:e>
                                  <m:r>
                                    <m:rPr>
                                      <m:brk m:alnAt="7"/>
                                    </m:rPr>
                                    <a:rPr lang="en-US" sz="2000" b="0" i="1" smtClean="0">
                                      <a:latin typeface="Cambria Math" panose="02040503050406030204" pitchFamily="18" charset="0"/>
                                    </a:rPr>
                                    <m:t>𝑟</m:t>
                                  </m:r>
                                </m:e>
                                <m:sup>
                                  <m:r>
                                    <a:rPr lang="en-US" sz="2000" b="0" i="1" smtClean="0">
                                      <a:latin typeface="Cambria Math" panose="02040503050406030204" pitchFamily="18" charset="0"/>
                                    </a:rPr>
                                    <m:t>′</m:t>
                                  </m:r>
                                </m:sup>
                              </m:sSup>
                              <m:r>
                                <m:rPr>
                                  <m:brk m:alnAt="7"/>
                                </m:rPr>
                                <a:rPr lang="en-US" sz="2000" b="0" i="1" smtClean="0">
                                  <a:latin typeface="Cambria Math" panose="02040503050406030204" pitchFamily="18" charset="0"/>
                                </a:rPr>
                                <m:t>𝑠</m:t>
                              </m:r>
                            </m:e>
                          </m:mr>
                          <m:mr>
                            <m:e>
                              <m:r>
                                <a:rPr lang="en-US" sz="2000" b="0" i="1" smtClean="0">
                                  <a:latin typeface="Cambria Math" panose="02040503050406030204" pitchFamily="18" charset="0"/>
                                </a:rPr>
                                <m:t>𝑝𝑟𝑖𝑐𝑒</m:t>
                              </m:r>
                              <m:r>
                                <a:rPr lang="en-US" sz="2000" b="0" i="1" smtClean="0">
                                  <a:latin typeface="Cambria Math" panose="02040503050406030204" pitchFamily="18" charset="0"/>
                                </a:rPr>
                                <m:t> </m:t>
                              </m:r>
                              <m:r>
                                <a:rPr lang="en-US" sz="2000" b="0" i="1" smtClean="0">
                                  <a:latin typeface="Cambria Math" panose="02040503050406030204" pitchFamily="18" charset="0"/>
                                </a:rPr>
                                <m:t>𝑖𝑛𝑑𝑒𝑥</m:t>
                              </m:r>
                            </m:e>
                          </m:mr>
                        </m:m>
                        <m:r>
                          <a:rPr lang="en-US" sz="2000" b="0" i="1" smtClean="0">
                            <a:latin typeface="Cambria Math" panose="02040503050406030204" pitchFamily="18" charset="0"/>
                          </a:rPr>
                          <m:t> − </m:t>
                        </m:r>
                        <m:m>
                          <m:mPr>
                            <m:mcs>
                              <m:mc>
                                <m:mcPr>
                                  <m:count m:val="1"/>
                                  <m:mcJc m:val="center"/>
                                </m:mcPr>
                              </m:mc>
                            </m:mcs>
                            <m:ctrlPr>
                              <a:rPr lang="en-US" sz="2000" b="0" i="1" smtClean="0">
                                <a:latin typeface="Cambria Math" panose="02040503050406030204" pitchFamily="18" charset="0"/>
                              </a:rPr>
                            </m:ctrlPr>
                          </m:mPr>
                          <m:mr>
                            <m:e>
                              <m:r>
                                <m:rPr>
                                  <m:brk m:alnAt="7"/>
                                </m:rPr>
                                <a:rPr lang="en-US" sz="2000" b="0" i="1" smtClean="0">
                                  <a:latin typeface="Cambria Math" panose="02040503050406030204" pitchFamily="18" charset="0"/>
                                </a:rPr>
                                <m:t>𝐿</m:t>
                              </m:r>
                              <m:r>
                                <a:rPr lang="en-US" sz="2000" b="0" i="1" smtClean="0">
                                  <a:latin typeface="Cambria Math" panose="02040503050406030204" pitchFamily="18" charset="0"/>
                                </a:rPr>
                                <m:t>𝑎𝑠𝑡</m:t>
                              </m:r>
                              <m:r>
                                <a:rPr lang="en-US" sz="2000" b="0" i="1" smtClean="0">
                                  <a:latin typeface="Cambria Math" panose="02040503050406030204" pitchFamily="18" charset="0"/>
                                </a:rPr>
                                <m:t> </m:t>
                              </m:r>
                              <m:r>
                                <a:rPr lang="en-US" sz="2000" b="0" i="1" smtClean="0">
                                  <a:latin typeface="Cambria Math" panose="02040503050406030204" pitchFamily="18" charset="0"/>
                                </a:rPr>
                                <m:t>𝑦𝑒𝑎</m:t>
                              </m:r>
                              <m:sSup>
                                <m:sSupPr>
                                  <m:ctrlPr>
                                    <a:rPr lang="en-US" sz="2000" b="0" i="1" smtClean="0">
                                      <a:latin typeface="Cambria Math" panose="02040503050406030204" pitchFamily="18" charset="0"/>
                                    </a:rPr>
                                  </m:ctrlPr>
                                </m:sSupPr>
                                <m:e>
                                  <m:r>
                                    <m:rPr>
                                      <m:brk m:alnAt="7"/>
                                    </m:rPr>
                                    <a:rPr lang="en-US" sz="2000" b="0" i="1" smtClean="0">
                                      <a:latin typeface="Cambria Math" panose="02040503050406030204" pitchFamily="18" charset="0"/>
                                    </a:rPr>
                                    <m:t>𝑟</m:t>
                                  </m:r>
                                </m:e>
                                <m:sup>
                                  <m:r>
                                    <a:rPr lang="en-US" sz="2000" b="0" i="1" smtClean="0">
                                      <a:latin typeface="Cambria Math" panose="02040503050406030204" pitchFamily="18" charset="0"/>
                                    </a:rPr>
                                    <m:t>′</m:t>
                                  </m:r>
                                </m:sup>
                              </m:sSup>
                              <m:r>
                                <m:rPr>
                                  <m:brk m:alnAt="7"/>
                                </m:rPr>
                                <a:rPr lang="en-US" sz="2000" b="0" i="1" smtClean="0">
                                  <a:latin typeface="Cambria Math" panose="02040503050406030204" pitchFamily="18" charset="0"/>
                                </a:rPr>
                                <m:t>𝑠</m:t>
                              </m:r>
                            </m:e>
                          </m:mr>
                          <m:mr>
                            <m:e>
                              <m:r>
                                <a:rPr lang="en-US" sz="2000" b="0" i="1" smtClean="0">
                                  <a:latin typeface="Cambria Math" panose="02040503050406030204" pitchFamily="18" charset="0"/>
                                </a:rPr>
                                <m:t>𝑝𝑟𝑖𝑐𝑒</m:t>
                              </m:r>
                              <m:r>
                                <a:rPr lang="en-US" sz="2000" b="0" i="1" smtClean="0">
                                  <a:latin typeface="Cambria Math" panose="02040503050406030204" pitchFamily="18" charset="0"/>
                                </a:rPr>
                                <m:t> </m:t>
                              </m:r>
                              <m:r>
                                <a:rPr lang="en-US" sz="2000" b="0" i="1" smtClean="0">
                                  <a:latin typeface="Cambria Math" panose="02040503050406030204" pitchFamily="18" charset="0"/>
                                </a:rPr>
                                <m:t>𝑖𝑛𝑑𝑒𝑥</m:t>
                              </m:r>
                            </m:e>
                          </m:mr>
                        </m:m>
                      </m:num>
                      <m:den>
                        <m:m>
                          <m:mPr>
                            <m:mcs>
                              <m:mc>
                                <m:mcPr>
                                  <m:count m:val="1"/>
                                  <m:mcJc m:val="center"/>
                                </m:mcPr>
                              </m:mc>
                            </m:mcs>
                            <m:ctrlPr>
                              <a:rPr lang="en-US" sz="2000" b="0" i="1" smtClean="0">
                                <a:latin typeface="Cambria Math" panose="02040503050406030204" pitchFamily="18" charset="0"/>
                              </a:rPr>
                            </m:ctrlPr>
                          </m:mPr>
                          <m:mr>
                            <m:e>
                              <m:r>
                                <m:rPr>
                                  <m:brk m:alnAt="7"/>
                                </m:rPr>
                                <a:rPr lang="en-US" sz="2000" b="0" i="1" smtClean="0">
                                  <a:latin typeface="Cambria Math" panose="02040503050406030204" pitchFamily="18" charset="0"/>
                                </a:rPr>
                                <m:t>𝐿</m:t>
                              </m:r>
                              <m:r>
                                <a:rPr lang="en-US" sz="2000" b="0" i="1" smtClean="0">
                                  <a:latin typeface="Cambria Math" panose="02040503050406030204" pitchFamily="18" charset="0"/>
                                </a:rPr>
                                <m:t>𝑎𝑠𝑡</m:t>
                              </m:r>
                              <m:r>
                                <a:rPr lang="en-US" sz="2000" b="0" i="1" smtClean="0">
                                  <a:latin typeface="Cambria Math" panose="02040503050406030204" pitchFamily="18" charset="0"/>
                                </a:rPr>
                                <m:t> </m:t>
                              </m:r>
                              <m:r>
                                <a:rPr lang="en-US" sz="2000" b="0" i="1" smtClean="0">
                                  <a:latin typeface="Cambria Math" panose="02040503050406030204" pitchFamily="18" charset="0"/>
                                </a:rPr>
                                <m:t>𝑦𝑒𝑎</m:t>
                              </m:r>
                              <m:sSup>
                                <m:sSupPr>
                                  <m:ctrlPr>
                                    <a:rPr lang="en-US" sz="2000" b="0" i="1" smtClean="0">
                                      <a:latin typeface="Cambria Math" panose="02040503050406030204" pitchFamily="18" charset="0"/>
                                    </a:rPr>
                                  </m:ctrlPr>
                                </m:sSupPr>
                                <m:e>
                                  <m:r>
                                    <m:rPr>
                                      <m:brk m:alnAt="7"/>
                                    </m:rPr>
                                    <a:rPr lang="en-US" sz="2000" b="0" i="1" smtClean="0">
                                      <a:latin typeface="Cambria Math" panose="02040503050406030204" pitchFamily="18" charset="0"/>
                                    </a:rPr>
                                    <m:t>𝑟</m:t>
                                  </m:r>
                                </m:e>
                                <m:sup>
                                  <m:r>
                                    <a:rPr lang="en-US" sz="2000" b="0" i="1" smtClean="0">
                                      <a:latin typeface="Cambria Math" panose="02040503050406030204" pitchFamily="18" charset="0"/>
                                    </a:rPr>
                                    <m:t>′</m:t>
                                  </m:r>
                                </m:sup>
                              </m:sSup>
                              <m:r>
                                <m:rPr>
                                  <m:brk m:alnAt="7"/>
                                </m:rPr>
                                <a:rPr lang="en-US" sz="2000" b="0" i="1" smtClean="0">
                                  <a:latin typeface="Cambria Math" panose="02040503050406030204" pitchFamily="18" charset="0"/>
                                </a:rPr>
                                <m:t>𝑠</m:t>
                              </m:r>
                            </m:e>
                          </m:mr>
                          <m:mr>
                            <m:e>
                              <m:r>
                                <a:rPr lang="en-US" sz="2000" b="0" i="1" smtClean="0">
                                  <a:latin typeface="Cambria Math" panose="02040503050406030204" pitchFamily="18" charset="0"/>
                                </a:rPr>
                                <m:t>𝑝𝑟𝑖𝑐𝑒</m:t>
                              </m:r>
                              <m:r>
                                <a:rPr lang="en-US" sz="2000" b="0" i="1" smtClean="0">
                                  <a:latin typeface="Cambria Math" panose="02040503050406030204" pitchFamily="18" charset="0"/>
                                </a:rPr>
                                <m:t> </m:t>
                              </m:r>
                              <m:r>
                                <a:rPr lang="en-US" sz="2000" b="0" i="1" smtClean="0">
                                  <a:latin typeface="Cambria Math" panose="02040503050406030204" pitchFamily="18" charset="0"/>
                                </a:rPr>
                                <m:t>𝑖𝑛𝑑𝑒𝑥</m:t>
                              </m:r>
                            </m:e>
                          </m:mr>
                        </m:m>
                      </m:den>
                    </m:f>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 100</m:t>
                    </m:r>
                  </m:oMath>
                </m:oMathPara>
              </a14:m>
              <a:endParaRPr lang="en-US" sz="2000" dirty="0"/>
            </a:p>
          </dgm:t>
        </dgm:pt>
      </mc:Choice>
      <mc:Fallback xmlns="">
        <dgm:pt modelId="{CDAB80B4-F69B-8D4E-9DBE-4F7C0AEC1FE5}">
          <dgm:prSet custT="1"/>
          <dgm:spPr/>
          <dgm:t>
            <a:bodyPr/>
            <a:lstStyle/>
            <a:p>
              <a:r>
                <a:rPr lang="en-US" sz="2000" b="0" i="0">
                  <a:latin typeface="Cambria Math" panose="02040503050406030204" pitchFamily="18" charset="0"/>
                </a:rPr>
                <a:t>■8(𝐼𝑛𝑓𝑙𝑎𝑡𝑖𝑜𝑛@𝑟𝑎𝑡𝑒) =  (■8(𝑇ℎ𝑖𝑠 𝑦𝑒𝑎𝑟^′ 𝑠@𝑝𝑟𝑖𝑐𝑒 𝑖𝑛𝑑𝑒𝑥) − ■8(𝐿𝑎𝑠𝑡 𝑦𝑒𝑎𝑟^′ 𝑠@𝑝𝑟𝑖𝑐𝑒 𝑖𝑛𝑑𝑒𝑥))/■8(𝐿𝑎𝑠𝑡 𝑦𝑒𝑎𝑟^′ 𝑠@𝑝𝑟𝑖𝑐𝑒 𝑖𝑛𝑑𝑒𝑥)  </a:t>
              </a:r>
              <a:r>
                <a:rPr lang="en-US" sz="2000" b="0" i="0">
                  <a:latin typeface="Cambria Math" panose="02040503050406030204" pitchFamily="18" charset="0"/>
                  <a:ea typeface="Cambria Math" panose="02040503050406030204" pitchFamily="18" charset="0"/>
                </a:rPr>
                <a:t>× 100</a:t>
              </a:r>
              <a:endParaRPr lang="en-US" sz="2000" dirty="0"/>
            </a:p>
          </dgm:t>
        </dgm:pt>
      </mc:Fallback>
    </mc:AlternateContent>
    <dgm:pt modelId="{BB122DD4-8011-7541-BAA0-5AA72FC79AD1}" type="parTrans" cxnId="{5BD9BA0D-C11F-F349-8C59-4D0B22F73923}">
      <dgm:prSet/>
      <dgm:spPr/>
      <dgm:t>
        <a:bodyPr/>
        <a:lstStyle/>
        <a:p>
          <a:endParaRPr lang="en-US"/>
        </a:p>
      </dgm:t>
    </dgm:pt>
    <dgm:pt modelId="{B34546DE-4A1D-0D4F-8DA2-DA8E24809166}" type="sibTrans" cxnId="{5BD9BA0D-C11F-F349-8C59-4D0B22F73923}">
      <dgm:prSet/>
      <dgm:spPr/>
      <dgm:t>
        <a:bodyPr/>
        <a:lstStyle/>
        <a:p>
          <a:endParaRPr lang="en-US"/>
        </a:p>
      </dgm:t>
    </dgm:pt>
    <dgm:pt modelId="{5F81518C-9F09-0D46-8D71-E366B4D24D50}" type="pres">
      <dgm:prSet presAssocID="{7D286BE7-0595-4B4B-B88C-2DD9CFB8AC74}" presName="linear" presStyleCnt="0">
        <dgm:presLayoutVars>
          <dgm:animLvl val="lvl"/>
          <dgm:resizeHandles val="exact"/>
        </dgm:presLayoutVars>
      </dgm:prSet>
      <dgm:spPr/>
    </dgm:pt>
    <dgm:pt modelId="{92D49CE9-85CB-F546-8A9A-47B01B3B6413}" type="pres">
      <dgm:prSet presAssocID="{86421EC2-2ADD-D54A-94CA-FC3FB1FCB1CA}" presName="parentText" presStyleLbl="node1" presStyleIdx="0" presStyleCnt="3" custScaleY="32192">
        <dgm:presLayoutVars>
          <dgm:chMax val="0"/>
          <dgm:bulletEnabled val="1"/>
        </dgm:presLayoutVars>
      </dgm:prSet>
      <dgm:spPr/>
    </dgm:pt>
    <dgm:pt modelId="{BCF28096-702F-7848-AD42-35755C53FC70}" type="pres">
      <dgm:prSet presAssocID="{86421EC2-2ADD-D54A-94CA-FC3FB1FCB1CA}" presName="childText" presStyleLbl="revTx" presStyleIdx="0" presStyleCnt="1" custScaleY="55539">
        <dgm:presLayoutVars>
          <dgm:bulletEnabled val="1"/>
        </dgm:presLayoutVars>
      </dgm:prSet>
      <dgm:spPr/>
    </dgm:pt>
    <dgm:pt modelId="{A32CDADF-3A3F-E14E-99CA-F5EA5562F945}" type="pres">
      <dgm:prSet presAssocID="{680D9DEE-764B-4849-930E-C4F8DF4AF15C}" presName="parentText" presStyleLbl="node1" presStyleIdx="1" presStyleCnt="3" custScaleY="33148">
        <dgm:presLayoutVars>
          <dgm:chMax val="0"/>
          <dgm:bulletEnabled val="1"/>
        </dgm:presLayoutVars>
      </dgm:prSet>
      <dgm:spPr/>
    </dgm:pt>
    <dgm:pt modelId="{2EF4A82C-3799-2243-85E5-108F0DC818AF}" type="pres">
      <dgm:prSet presAssocID="{D5997BF3-F48E-BD4B-9FBC-EA3798780654}" presName="spacer" presStyleCnt="0"/>
      <dgm:spPr/>
    </dgm:pt>
    <dgm:pt modelId="{5ECE4AFD-3D19-2441-BED3-1823F98B6BE0}" type="pres">
      <dgm:prSet presAssocID="{CDAB80B4-F69B-8D4E-9DBE-4F7C0AEC1FE5}" presName="parentText" presStyleLbl="node1" presStyleIdx="2" presStyleCnt="3">
        <dgm:presLayoutVars>
          <dgm:chMax val="0"/>
          <dgm:bulletEnabled val="1"/>
        </dgm:presLayoutVars>
      </dgm:prSet>
      <dgm:spPr/>
    </dgm:pt>
  </dgm:ptLst>
  <dgm:cxnLst>
    <dgm:cxn modelId="{5BD9BA0D-C11F-F349-8C59-4D0B22F73923}" srcId="{7D286BE7-0595-4B4B-B88C-2DD9CFB8AC74}" destId="{CDAB80B4-F69B-8D4E-9DBE-4F7C0AEC1FE5}" srcOrd="2" destOrd="0" parTransId="{BB122DD4-8011-7541-BAA0-5AA72FC79AD1}" sibTransId="{B34546DE-4A1D-0D4F-8DA2-DA8E24809166}"/>
    <dgm:cxn modelId="{1C35DD25-D250-3241-95CE-E1A616740628}" type="presOf" srcId="{6B57BE74-7A0B-E24D-8A2C-66E3FDA1152F}" destId="{BCF28096-702F-7848-AD42-35755C53FC70}" srcOrd="0" destOrd="0" presId="urn:microsoft.com/office/officeart/2005/8/layout/vList2"/>
    <dgm:cxn modelId="{2801A736-9B81-F64A-AFB7-4018ECECFD6F}" type="presOf" srcId="{CDAB80B4-F69B-8D4E-9DBE-4F7C0AEC1FE5}" destId="{5ECE4AFD-3D19-2441-BED3-1823F98B6BE0}" srcOrd="0" destOrd="0" presId="urn:microsoft.com/office/officeart/2005/8/layout/vList2"/>
    <dgm:cxn modelId="{C0FE0147-986B-2048-889D-5209F9D3DF83}" srcId="{7D286BE7-0595-4B4B-B88C-2DD9CFB8AC74}" destId="{680D9DEE-764B-4849-930E-C4F8DF4AF15C}" srcOrd="1" destOrd="0" parTransId="{24869D31-2F50-D34B-802C-0A002135D1FC}" sibTransId="{D5997BF3-F48E-BD4B-9FBC-EA3798780654}"/>
    <dgm:cxn modelId="{44DC7A6A-7BC8-644A-9920-CC6E3CD77D6E}" srcId="{86421EC2-2ADD-D54A-94CA-FC3FB1FCB1CA}" destId="{6B57BE74-7A0B-E24D-8A2C-66E3FDA1152F}" srcOrd="0" destOrd="0" parTransId="{5D9D231E-9680-7647-A7A7-8E7F9779F079}" sibTransId="{6FA90F88-7FFF-C246-9AC3-7560F9E90854}"/>
    <dgm:cxn modelId="{65788670-4BFD-3E42-B61F-D2A390D31B02}" type="presOf" srcId="{680D9DEE-764B-4849-930E-C4F8DF4AF15C}" destId="{A32CDADF-3A3F-E14E-99CA-F5EA5562F945}" srcOrd="0" destOrd="0" presId="urn:microsoft.com/office/officeart/2005/8/layout/vList2"/>
    <dgm:cxn modelId="{C0F45272-4308-FF4F-A212-EE02470A4D81}" srcId="{7D286BE7-0595-4B4B-B88C-2DD9CFB8AC74}" destId="{86421EC2-2ADD-D54A-94CA-FC3FB1FCB1CA}" srcOrd="0" destOrd="0" parTransId="{144564AC-19C1-A746-A427-F0DBD35D38C2}" sibTransId="{4FD68B62-A750-3A47-8AC7-52DD16B18449}"/>
    <dgm:cxn modelId="{0D772981-0E31-7347-8A90-2A4B126326B9}" type="presOf" srcId="{7D286BE7-0595-4B4B-B88C-2DD9CFB8AC74}" destId="{5F81518C-9F09-0D46-8D71-E366B4D24D50}" srcOrd="0" destOrd="0" presId="urn:microsoft.com/office/officeart/2005/8/layout/vList2"/>
    <dgm:cxn modelId="{FF31709E-8594-194B-AB2C-E9DE5CDBE1A5}" srcId="{86421EC2-2ADD-D54A-94CA-FC3FB1FCB1CA}" destId="{5E84A56F-4DD8-BD42-85B4-75597EA7FDD2}" srcOrd="1" destOrd="0" parTransId="{AB8C63F3-E983-9944-A77B-19F76A6C0137}" sibTransId="{8BA9EB93-90B4-974A-9398-953E632EC97D}"/>
    <dgm:cxn modelId="{0FF748B7-DBAE-3748-83C7-8D0537B0F203}" type="presOf" srcId="{86421EC2-2ADD-D54A-94CA-FC3FB1FCB1CA}" destId="{92D49CE9-85CB-F546-8A9A-47B01B3B6413}" srcOrd="0" destOrd="0" presId="urn:microsoft.com/office/officeart/2005/8/layout/vList2"/>
    <dgm:cxn modelId="{B18509E8-5D80-164B-9385-BBA2EDA09942}" type="presOf" srcId="{5E84A56F-4DD8-BD42-85B4-75597EA7FDD2}" destId="{BCF28096-702F-7848-AD42-35755C53FC70}" srcOrd="0" destOrd="1" presId="urn:microsoft.com/office/officeart/2005/8/layout/vList2"/>
    <dgm:cxn modelId="{80D5585C-61FC-3542-96A4-C424D99B2CDE}" type="presParOf" srcId="{5F81518C-9F09-0D46-8D71-E366B4D24D50}" destId="{92D49CE9-85CB-F546-8A9A-47B01B3B6413}" srcOrd="0" destOrd="0" presId="urn:microsoft.com/office/officeart/2005/8/layout/vList2"/>
    <dgm:cxn modelId="{D89DF840-2948-2549-B56C-F7C49E207486}" type="presParOf" srcId="{5F81518C-9F09-0D46-8D71-E366B4D24D50}" destId="{BCF28096-702F-7848-AD42-35755C53FC70}" srcOrd="1" destOrd="0" presId="urn:microsoft.com/office/officeart/2005/8/layout/vList2"/>
    <dgm:cxn modelId="{2562D375-BC67-D74D-86BE-27E1976B62F8}" type="presParOf" srcId="{5F81518C-9F09-0D46-8D71-E366B4D24D50}" destId="{A32CDADF-3A3F-E14E-99CA-F5EA5562F945}" srcOrd="2" destOrd="0" presId="urn:microsoft.com/office/officeart/2005/8/layout/vList2"/>
    <dgm:cxn modelId="{F7FFA3F2-1DE8-7342-B845-944AA53B318C}" type="presParOf" srcId="{5F81518C-9F09-0D46-8D71-E366B4D24D50}" destId="{2EF4A82C-3799-2243-85E5-108F0DC818AF}" srcOrd="3" destOrd="0" presId="urn:microsoft.com/office/officeart/2005/8/layout/vList2"/>
    <dgm:cxn modelId="{C7A971EA-035C-0946-90C2-5F06C417E6BF}" type="presParOf" srcId="{5F81518C-9F09-0D46-8D71-E366B4D24D50}" destId="{5ECE4AFD-3D19-2441-BED3-1823F98B6BE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D286BE7-0595-4B4B-B88C-2DD9CFB8AC7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6421EC2-2ADD-D54A-94CA-FC3FB1FCB1CA}">
      <dgm:prSet phldrT="[Text]"/>
      <dgm:spPr/>
      <dgm:t>
        <a:bodyPr/>
        <a:lstStyle/>
        <a:p>
          <a:r>
            <a:rPr lang="en-US" b="1" i="1" dirty="0"/>
            <a:t>Inflation</a:t>
          </a:r>
          <a:r>
            <a:rPr lang="en-US" dirty="0"/>
            <a:t> is an increase in the general level of prices.</a:t>
          </a:r>
        </a:p>
      </dgm:t>
    </dgm:pt>
    <dgm:pt modelId="{144564AC-19C1-A746-A427-F0DBD35D38C2}" type="parTrans" cxnId="{C0F45272-4308-FF4F-A212-EE02470A4D81}">
      <dgm:prSet/>
      <dgm:spPr/>
      <dgm:t>
        <a:bodyPr/>
        <a:lstStyle/>
        <a:p>
          <a:endParaRPr lang="en-US"/>
        </a:p>
      </dgm:t>
    </dgm:pt>
    <dgm:pt modelId="{4FD68B62-A750-3A47-8AC7-52DD16B18449}" type="sibTrans" cxnId="{C0F45272-4308-FF4F-A212-EE02470A4D81}">
      <dgm:prSet/>
      <dgm:spPr/>
      <dgm:t>
        <a:bodyPr/>
        <a:lstStyle/>
        <a:p>
          <a:endParaRPr lang="en-US"/>
        </a:p>
      </dgm:t>
    </dgm:pt>
    <dgm:pt modelId="{6B57BE74-7A0B-E24D-8A2C-66E3FDA1152F}">
      <dgm:prSet phldrT="[Text]"/>
      <dgm:spPr/>
      <dgm:t>
        <a:bodyPr/>
        <a:lstStyle/>
        <a:p>
          <a:r>
            <a:rPr lang="en-US" dirty="0"/>
            <a:t>It is typically calculated annually.</a:t>
          </a:r>
        </a:p>
      </dgm:t>
    </dgm:pt>
    <dgm:pt modelId="{5D9D231E-9680-7647-A7A7-8E7F9779F079}" type="parTrans" cxnId="{44DC7A6A-7BC8-644A-9920-CC6E3CD77D6E}">
      <dgm:prSet/>
      <dgm:spPr/>
      <dgm:t>
        <a:bodyPr/>
        <a:lstStyle/>
        <a:p>
          <a:endParaRPr lang="en-US"/>
        </a:p>
      </dgm:t>
    </dgm:pt>
    <dgm:pt modelId="{6FA90F88-7FFF-C246-9AC3-7560F9E90854}" type="sibTrans" cxnId="{44DC7A6A-7BC8-644A-9920-CC6E3CD77D6E}">
      <dgm:prSet/>
      <dgm:spPr/>
      <dgm:t>
        <a:bodyPr/>
        <a:lstStyle/>
        <a:p>
          <a:endParaRPr lang="en-US"/>
        </a:p>
      </dgm:t>
    </dgm:pt>
    <dgm:pt modelId="{680D9DEE-764B-4849-930E-C4F8DF4AF15C}">
      <dgm:prSet phldrT="[Text]"/>
      <dgm:spPr/>
      <dgm:t>
        <a:bodyPr/>
        <a:lstStyle/>
        <a:p>
          <a:r>
            <a:rPr lang="en-US" dirty="0"/>
            <a:t>The Rate of Inflation is calculated as:</a:t>
          </a:r>
        </a:p>
      </dgm:t>
    </dgm:pt>
    <dgm:pt modelId="{24869D31-2F50-D34B-802C-0A002135D1FC}" type="parTrans" cxnId="{C0FE0147-986B-2048-889D-5209F9D3DF83}">
      <dgm:prSet/>
      <dgm:spPr/>
      <dgm:t>
        <a:bodyPr/>
        <a:lstStyle/>
        <a:p>
          <a:endParaRPr lang="en-US"/>
        </a:p>
      </dgm:t>
    </dgm:pt>
    <dgm:pt modelId="{D5997BF3-F48E-BD4B-9FBC-EA3798780654}" type="sibTrans" cxnId="{C0FE0147-986B-2048-889D-5209F9D3DF83}">
      <dgm:prSet/>
      <dgm:spPr/>
      <dgm:t>
        <a:bodyPr/>
        <a:lstStyle/>
        <a:p>
          <a:endParaRPr lang="en-US"/>
        </a:p>
      </dgm:t>
    </dgm:pt>
    <dgm:pt modelId="{5E84A56F-4DD8-BD42-85B4-75597EA7FDD2}">
      <dgm:prSet phldrT="[Text]"/>
      <dgm:spPr/>
      <dgm:t>
        <a:bodyPr/>
        <a:lstStyle/>
        <a:p>
          <a:r>
            <a:rPr lang="en-US" dirty="0"/>
            <a:t>Inflation can be calculated using either the CPI or the GDP deflator.</a:t>
          </a:r>
        </a:p>
      </dgm:t>
    </dgm:pt>
    <dgm:pt modelId="{AB8C63F3-E983-9944-A77B-19F76A6C0137}" type="parTrans" cxnId="{FF31709E-8594-194B-AB2C-E9DE5CDBE1A5}">
      <dgm:prSet/>
      <dgm:spPr/>
      <dgm:t>
        <a:bodyPr/>
        <a:lstStyle/>
        <a:p>
          <a:endParaRPr lang="en-US"/>
        </a:p>
      </dgm:t>
    </dgm:pt>
    <dgm:pt modelId="{8BA9EB93-90B4-974A-9398-953E632EC97D}" type="sibTrans" cxnId="{FF31709E-8594-194B-AB2C-E9DE5CDBE1A5}">
      <dgm:prSet/>
      <dgm:spPr/>
      <dgm:t>
        <a:bodyPr/>
        <a:lstStyle/>
        <a:p>
          <a:endParaRPr lang="en-US"/>
        </a:p>
      </dgm:t>
    </dgm:pt>
    <dgm:pt modelId="{CDAB80B4-F69B-8D4E-9DBE-4F7C0AEC1FE5}">
      <dgm:prSet custT="1"/>
      <dgm:spPr>
        <a:blipFill>
          <a:blip xmlns:r="http://schemas.openxmlformats.org/officeDocument/2006/relationships" r:embed="rId1"/>
          <a:stretch>
            <a:fillRect/>
          </a:stretch>
        </a:blipFill>
      </dgm:spPr>
      <dgm:t>
        <a:bodyPr/>
        <a:lstStyle/>
        <a:p>
          <a:r>
            <a:rPr lang="en-US">
              <a:noFill/>
            </a:rPr>
            <a:t> </a:t>
          </a:r>
        </a:p>
      </dgm:t>
    </dgm:pt>
    <dgm:pt modelId="{BB122DD4-8011-7541-BAA0-5AA72FC79AD1}" type="parTrans" cxnId="{5BD9BA0D-C11F-F349-8C59-4D0B22F73923}">
      <dgm:prSet/>
      <dgm:spPr/>
      <dgm:t>
        <a:bodyPr/>
        <a:lstStyle/>
        <a:p>
          <a:endParaRPr lang="en-US"/>
        </a:p>
      </dgm:t>
    </dgm:pt>
    <dgm:pt modelId="{B34546DE-4A1D-0D4F-8DA2-DA8E24809166}" type="sibTrans" cxnId="{5BD9BA0D-C11F-F349-8C59-4D0B22F73923}">
      <dgm:prSet/>
      <dgm:spPr/>
      <dgm:t>
        <a:bodyPr/>
        <a:lstStyle/>
        <a:p>
          <a:endParaRPr lang="en-US"/>
        </a:p>
      </dgm:t>
    </dgm:pt>
    <dgm:pt modelId="{5F81518C-9F09-0D46-8D71-E366B4D24D50}" type="pres">
      <dgm:prSet presAssocID="{7D286BE7-0595-4B4B-B88C-2DD9CFB8AC74}" presName="linear" presStyleCnt="0">
        <dgm:presLayoutVars>
          <dgm:animLvl val="lvl"/>
          <dgm:resizeHandles val="exact"/>
        </dgm:presLayoutVars>
      </dgm:prSet>
      <dgm:spPr/>
    </dgm:pt>
    <dgm:pt modelId="{92D49CE9-85CB-F546-8A9A-47B01B3B6413}" type="pres">
      <dgm:prSet presAssocID="{86421EC2-2ADD-D54A-94CA-FC3FB1FCB1CA}" presName="parentText" presStyleLbl="node1" presStyleIdx="0" presStyleCnt="3" custScaleY="32192">
        <dgm:presLayoutVars>
          <dgm:chMax val="0"/>
          <dgm:bulletEnabled val="1"/>
        </dgm:presLayoutVars>
      </dgm:prSet>
      <dgm:spPr/>
    </dgm:pt>
    <dgm:pt modelId="{BCF28096-702F-7848-AD42-35755C53FC70}" type="pres">
      <dgm:prSet presAssocID="{86421EC2-2ADD-D54A-94CA-FC3FB1FCB1CA}" presName="childText" presStyleLbl="revTx" presStyleIdx="0" presStyleCnt="1" custScaleY="55539">
        <dgm:presLayoutVars>
          <dgm:bulletEnabled val="1"/>
        </dgm:presLayoutVars>
      </dgm:prSet>
      <dgm:spPr/>
    </dgm:pt>
    <dgm:pt modelId="{A32CDADF-3A3F-E14E-99CA-F5EA5562F945}" type="pres">
      <dgm:prSet presAssocID="{680D9DEE-764B-4849-930E-C4F8DF4AF15C}" presName="parentText" presStyleLbl="node1" presStyleIdx="1" presStyleCnt="3" custScaleY="33148">
        <dgm:presLayoutVars>
          <dgm:chMax val="0"/>
          <dgm:bulletEnabled val="1"/>
        </dgm:presLayoutVars>
      </dgm:prSet>
      <dgm:spPr/>
    </dgm:pt>
    <dgm:pt modelId="{2EF4A82C-3799-2243-85E5-108F0DC818AF}" type="pres">
      <dgm:prSet presAssocID="{D5997BF3-F48E-BD4B-9FBC-EA3798780654}" presName="spacer" presStyleCnt="0"/>
      <dgm:spPr/>
    </dgm:pt>
    <dgm:pt modelId="{5ECE4AFD-3D19-2441-BED3-1823F98B6BE0}" type="pres">
      <dgm:prSet presAssocID="{CDAB80B4-F69B-8D4E-9DBE-4F7C0AEC1FE5}" presName="parentText" presStyleLbl="node1" presStyleIdx="2" presStyleCnt="3">
        <dgm:presLayoutVars>
          <dgm:chMax val="0"/>
          <dgm:bulletEnabled val="1"/>
        </dgm:presLayoutVars>
      </dgm:prSet>
      <dgm:spPr/>
    </dgm:pt>
  </dgm:ptLst>
  <dgm:cxnLst>
    <dgm:cxn modelId="{5BD9BA0D-C11F-F349-8C59-4D0B22F73923}" srcId="{7D286BE7-0595-4B4B-B88C-2DD9CFB8AC74}" destId="{CDAB80B4-F69B-8D4E-9DBE-4F7C0AEC1FE5}" srcOrd="2" destOrd="0" parTransId="{BB122DD4-8011-7541-BAA0-5AA72FC79AD1}" sibTransId="{B34546DE-4A1D-0D4F-8DA2-DA8E24809166}"/>
    <dgm:cxn modelId="{1C35DD25-D250-3241-95CE-E1A616740628}" type="presOf" srcId="{6B57BE74-7A0B-E24D-8A2C-66E3FDA1152F}" destId="{BCF28096-702F-7848-AD42-35755C53FC70}" srcOrd="0" destOrd="0" presId="urn:microsoft.com/office/officeart/2005/8/layout/vList2"/>
    <dgm:cxn modelId="{2801A736-9B81-F64A-AFB7-4018ECECFD6F}" type="presOf" srcId="{CDAB80B4-F69B-8D4E-9DBE-4F7C0AEC1FE5}" destId="{5ECE4AFD-3D19-2441-BED3-1823F98B6BE0}" srcOrd="0" destOrd="0" presId="urn:microsoft.com/office/officeart/2005/8/layout/vList2"/>
    <dgm:cxn modelId="{C0FE0147-986B-2048-889D-5209F9D3DF83}" srcId="{7D286BE7-0595-4B4B-B88C-2DD9CFB8AC74}" destId="{680D9DEE-764B-4849-930E-C4F8DF4AF15C}" srcOrd="1" destOrd="0" parTransId="{24869D31-2F50-D34B-802C-0A002135D1FC}" sibTransId="{D5997BF3-F48E-BD4B-9FBC-EA3798780654}"/>
    <dgm:cxn modelId="{44DC7A6A-7BC8-644A-9920-CC6E3CD77D6E}" srcId="{86421EC2-2ADD-D54A-94CA-FC3FB1FCB1CA}" destId="{6B57BE74-7A0B-E24D-8A2C-66E3FDA1152F}" srcOrd="0" destOrd="0" parTransId="{5D9D231E-9680-7647-A7A7-8E7F9779F079}" sibTransId="{6FA90F88-7FFF-C246-9AC3-7560F9E90854}"/>
    <dgm:cxn modelId="{65788670-4BFD-3E42-B61F-D2A390D31B02}" type="presOf" srcId="{680D9DEE-764B-4849-930E-C4F8DF4AF15C}" destId="{A32CDADF-3A3F-E14E-99CA-F5EA5562F945}" srcOrd="0" destOrd="0" presId="urn:microsoft.com/office/officeart/2005/8/layout/vList2"/>
    <dgm:cxn modelId="{C0F45272-4308-FF4F-A212-EE02470A4D81}" srcId="{7D286BE7-0595-4B4B-B88C-2DD9CFB8AC74}" destId="{86421EC2-2ADD-D54A-94CA-FC3FB1FCB1CA}" srcOrd="0" destOrd="0" parTransId="{144564AC-19C1-A746-A427-F0DBD35D38C2}" sibTransId="{4FD68B62-A750-3A47-8AC7-52DD16B18449}"/>
    <dgm:cxn modelId="{0D772981-0E31-7347-8A90-2A4B126326B9}" type="presOf" srcId="{7D286BE7-0595-4B4B-B88C-2DD9CFB8AC74}" destId="{5F81518C-9F09-0D46-8D71-E366B4D24D50}" srcOrd="0" destOrd="0" presId="urn:microsoft.com/office/officeart/2005/8/layout/vList2"/>
    <dgm:cxn modelId="{FF31709E-8594-194B-AB2C-E9DE5CDBE1A5}" srcId="{86421EC2-2ADD-D54A-94CA-FC3FB1FCB1CA}" destId="{5E84A56F-4DD8-BD42-85B4-75597EA7FDD2}" srcOrd="1" destOrd="0" parTransId="{AB8C63F3-E983-9944-A77B-19F76A6C0137}" sibTransId="{8BA9EB93-90B4-974A-9398-953E632EC97D}"/>
    <dgm:cxn modelId="{0FF748B7-DBAE-3748-83C7-8D0537B0F203}" type="presOf" srcId="{86421EC2-2ADD-D54A-94CA-FC3FB1FCB1CA}" destId="{92D49CE9-85CB-F546-8A9A-47B01B3B6413}" srcOrd="0" destOrd="0" presId="urn:microsoft.com/office/officeart/2005/8/layout/vList2"/>
    <dgm:cxn modelId="{B18509E8-5D80-164B-9385-BBA2EDA09942}" type="presOf" srcId="{5E84A56F-4DD8-BD42-85B4-75597EA7FDD2}" destId="{BCF28096-702F-7848-AD42-35755C53FC70}" srcOrd="0" destOrd="1" presId="urn:microsoft.com/office/officeart/2005/8/layout/vList2"/>
    <dgm:cxn modelId="{80D5585C-61FC-3542-96A4-C424D99B2CDE}" type="presParOf" srcId="{5F81518C-9F09-0D46-8D71-E366B4D24D50}" destId="{92D49CE9-85CB-F546-8A9A-47B01B3B6413}" srcOrd="0" destOrd="0" presId="urn:microsoft.com/office/officeart/2005/8/layout/vList2"/>
    <dgm:cxn modelId="{D89DF840-2948-2549-B56C-F7C49E207486}" type="presParOf" srcId="{5F81518C-9F09-0D46-8D71-E366B4D24D50}" destId="{BCF28096-702F-7848-AD42-35755C53FC70}" srcOrd="1" destOrd="0" presId="urn:microsoft.com/office/officeart/2005/8/layout/vList2"/>
    <dgm:cxn modelId="{2562D375-BC67-D74D-86BE-27E1976B62F8}" type="presParOf" srcId="{5F81518C-9F09-0D46-8D71-E366B4D24D50}" destId="{A32CDADF-3A3F-E14E-99CA-F5EA5562F945}" srcOrd="2" destOrd="0" presId="urn:microsoft.com/office/officeart/2005/8/layout/vList2"/>
    <dgm:cxn modelId="{F7FFA3F2-1DE8-7342-B845-944AA53B318C}" type="presParOf" srcId="{5F81518C-9F09-0D46-8D71-E366B4D24D50}" destId="{2EF4A82C-3799-2243-85E5-108F0DC818AF}" srcOrd="3" destOrd="0" presId="urn:microsoft.com/office/officeart/2005/8/layout/vList2"/>
    <dgm:cxn modelId="{C7A971EA-035C-0946-90C2-5F06C417E6BF}" type="presParOf" srcId="{5F81518C-9F09-0D46-8D71-E366B4D24D50}" destId="{5ECE4AFD-3D19-2441-BED3-1823F98B6BE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5D2F013-CC2F-7C40-9B7F-736D78EF99B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6EE1732-E266-FA4A-A35E-A55580D6FD78}">
      <dgm:prSet phldrT="[Text]"/>
      <dgm:spPr/>
      <dgm:t>
        <a:bodyPr/>
        <a:lstStyle/>
        <a:p>
          <a:r>
            <a:rPr lang="en-US" dirty="0"/>
            <a:t>The formula for converting nominal GDP into real GDP (in period 1 prices) is:</a:t>
          </a:r>
        </a:p>
      </dgm:t>
    </dgm:pt>
    <dgm:pt modelId="{870E3679-36E8-9446-A648-4A9238FA940F}" type="parTrans" cxnId="{10B04574-9C14-584A-808F-BE289F4DB8E7}">
      <dgm:prSet/>
      <dgm:spPr/>
      <dgm:t>
        <a:bodyPr/>
        <a:lstStyle/>
        <a:p>
          <a:endParaRPr lang="en-US"/>
        </a:p>
      </dgm:t>
    </dgm:pt>
    <dgm:pt modelId="{BBB473D1-2DA6-E347-BFFC-9D1B960458FA}" type="sibTrans" cxnId="{10B04574-9C14-584A-808F-BE289F4DB8E7}">
      <dgm:prSet/>
      <dgm:spPr/>
      <dgm:t>
        <a:bodyPr/>
        <a:lstStyle/>
        <a:p>
          <a:endParaRPr lang="en-US"/>
        </a:p>
      </dgm:t>
    </dgm:pt>
    <mc:AlternateContent xmlns:mc="http://schemas.openxmlformats.org/markup-compatibility/2006" xmlns:a14="http://schemas.microsoft.com/office/drawing/2010/main">
      <mc:Choice Requires="a14">
        <dgm:pt modelId="{5933F118-CE3B-064C-BCCC-4827CD87DC74}">
          <dgm:prSet phldrT="[Text]" custT="1"/>
          <dgm:spPr/>
          <dgm:t>
            <a:bodyPr/>
            <a:lstStyle/>
            <a:p>
              <a14:m>
                <m:oMath xmlns:m="http://schemas.openxmlformats.org/officeDocument/2006/math">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𝑅𝑒𝑎𝑙</m:t>
                      </m:r>
                      <m:r>
                        <a:rPr lang="en-US" sz="2600" b="0" i="1" smtClean="0">
                          <a:latin typeface="Cambria Math" panose="02040503050406030204" pitchFamily="18" charset="0"/>
                        </a:rPr>
                        <m:t> </m:t>
                      </m:r>
                      <m:r>
                        <a:rPr lang="en-US" sz="2600" b="0" i="1" smtClean="0">
                          <a:latin typeface="Cambria Math" panose="02040503050406030204" pitchFamily="18" charset="0"/>
                        </a:rPr>
                        <m:t>𝐺𝐷𝑃</m:t>
                      </m:r>
                    </m:e>
                    <m:sub>
                      <m:r>
                        <a:rPr lang="en-US" sz="2600" b="0" i="1" smtClean="0">
                          <a:latin typeface="Cambria Math" panose="02040503050406030204" pitchFamily="18" charset="0"/>
                        </a:rPr>
                        <m:t>2</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𝑁𝑜𝑚𝑖𝑛𝑎𝑙</m:t>
                      </m:r>
                      <m:r>
                        <a:rPr lang="en-US" sz="2600" b="0" i="1" smtClean="0">
                          <a:latin typeface="Cambria Math" panose="02040503050406030204" pitchFamily="18" charset="0"/>
                        </a:rPr>
                        <m:t> </m:t>
                      </m:r>
                      <m:r>
                        <a:rPr lang="en-US" sz="2600" b="0" i="1" smtClean="0">
                          <a:latin typeface="Cambria Math" panose="02040503050406030204" pitchFamily="18" charset="0"/>
                        </a:rPr>
                        <m:t>𝐺𝐷𝑃</m:t>
                      </m:r>
                    </m:e>
                    <m:sub>
                      <m:r>
                        <a:rPr lang="en-US" sz="2600" b="0" i="1" smtClean="0">
                          <a:latin typeface="Cambria Math" panose="02040503050406030204" pitchFamily="18" charset="0"/>
                        </a:rPr>
                        <m:t>2</m:t>
                      </m:r>
                    </m:sub>
                  </m:sSub>
                  <m:r>
                    <a:rPr lang="en-US" sz="2600" b="0" i="1" smtClean="0">
                      <a:latin typeface="Cambria Math" panose="02040503050406030204" pitchFamily="18" charset="0"/>
                    </a:rPr>
                    <m:t> </m:t>
                  </m:r>
                  <m:r>
                    <a:rPr lang="en-US" sz="2600" b="0" i="1" smtClean="0">
                      <a:latin typeface="Cambria Math" panose="02040503050406030204" pitchFamily="18" charset="0"/>
                      <a:ea typeface="Cambria Math" panose="02040503050406030204" pitchFamily="18" charset="0"/>
                    </a:rPr>
                    <m:t>× </m:t>
                  </m:r>
                  <m:f>
                    <m:fPr>
                      <m:ctrlPr>
                        <a:rPr lang="en-US" sz="2600" b="0" i="1" smtClean="0">
                          <a:latin typeface="Cambria Math" panose="02040503050406030204" pitchFamily="18" charset="0"/>
                          <a:ea typeface="Cambria Math" panose="02040503050406030204" pitchFamily="18" charset="0"/>
                        </a:rPr>
                      </m:ctrlPr>
                    </m:fPr>
                    <m:num>
                      <m:sSub>
                        <m:sSubPr>
                          <m:ctrlPr>
                            <a:rPr lang="en-US" sz="2600" b="0" i="1" smtClean="0">
                              <a:latin typeface="Cambria Math" panose="02040503050406030204" pitchFamily="18" charset="0"/>
                              <a:ea typeface="Cambria Math" panose="02040503050406030204" pitchFamily="18" charset="0"/>
                            </a:rPr>
                          </m:ctrlPr>
                        </m:sSubPr>
                        <m:e>
                          <m:r>
                            <a:rPr lang="en-US" sz="2600" b="0" i="1" smtClean="0">
                              <a:latin typeface="Cambria Math" panose="02040503050406030204" pitchFamily="18" charset="0"/>
                              <a:ea typeface="Cambria Math" panose="02040503050406030204" pitchFamily="18" charset="0"/>
                            </a:rPr>
                            <m:t>𝐺𝐷𝑃</m:t>
                          </m:r>
                          <m:r>
                            <a:rPr lang="en-US" sz="2600" b="0" i="1" smtClean="0">
                              <a:latin typeface="Cambria Math" panose="02040503050406030204" pitchFamily="18" charset="0"/>
                              <a:ea typeface="Cambria Math" panose="02040503050406030204" pitchFamily="18" charset="0"/>
                            </a:rPr>
                            <m:t> </m:t>
                          </m:r>
                          <m:r>
                            <a:rPr lang="en-US" sz="2600" b="0" i="1" smtClean="0">
                              <a:latin typeface="Cambria Math" panose="02040503050406030204" pitchFamily="18" charset="0"/>
                              <a:ea typeface="Cambria Math" panose="02040503050406030204" pitchFamily="18" charset="0"/>
                            </a:rPr>
                            <m:t>𝐷𝑒𝑓𝑙𝑎𝑡𝑜𝑟</m:t>
                          </m:r>
                        </m:e>
                        <m:sub>
                          <m:r>
                            <a:rPr lang="en-US" sz="2600" b="0" i="1" smtClean="0">
                              <a:latin typeface="Cambria Math" panose="02040503050406030204" pitchFamily="18" charset="0"/>
                              <a:ea typeface="Cambria Math" panose="02040503050406030204" pitchFamily="18" charset="0"/>
                            </a:rPr>
                            <m:t>1</m:t>
                          </m:r>
                        </m:sub>
                      </m:sSub>
                    </m:num>
                    <m:den>
                      <m:sSub>
                        <m:sSubPr>
                          <m:ctrlPr>
                            <a:rPr lang="en-US" sz="2600" b="0" i="1" smtClean="0">
                              <a:latin typeface="Cambria Math" panose="02040503050406030204" pitchFamily="18" charset="0"/>
                              <a:ea typeface="Cambria Math" panose="02040503050406030204" pitchFamily="18" charset="0"/>
                            </a:rPr>
                          </m:ctrlPr>
                        </m:sSubPr>
                        <m:e>
                          <m:r>
                            <a:rPr lang="en-US" sz="2600" b="0" i="1" smtClean="0">
                              <a:latin typeface="Cambria Math" panose="02040503050406030204" pitchFamily="18" charset="0"/>
                              <a:ea typeface="Cambria Math" panose="02040503050406030204" pitchFamily="18" charset="0"/>
                            </a:rPr>
                            <m:t>𝐺𝐷𝑃</m:t>
                          </m:r>
                          <m:r>
                            <a:rPr lang="en-US" sz="2600" b="0" i="1" smtClean="0">
                              <a:latin typeface="Cambria Math" panose="02040503050406030204" pitchFamily="18" charset="0"/>
                              <a:ea typeface="Cambria Math" panose="02040503050406030204" pitchFamily="18" charset="0"/>
                            </a:rPr>
                            <m:t> </m:t>
                          </m:r>
                          <m:r>
                            <a:rPr lang="en-US" sz="2600" b="0" i="1" smtClean="0">
                              <a:latin typeface="Cambria Math" panose="02040503050406030204" pitchFamily="18" charset="0"/>
                              <a:ea typeface="Cambria Math" panose="02040503050406030204" pitchFamily="18" charset="0"/>
                            </a:rPr>
                            <m:t>𝐷𝑒𝑓𝑙𝑎𝑡𝑜𝑟</m:t>
                          </m:r>
                        </m:e>
                        <m:sub>
                          <m:r>
                            <a:rPr lang="en-US" sz="2600" b="0" i="1" smtClean="0">
                              <a:latin typeface="Cambria Math" panose="02040503050406030204" pitchFamily="18" charset="0"/>
                              <a:ea typeface="Cambria Math" panose="02040503050406030204" pitchFamily="18" charset="0"/>
                            </a:rPr>
                            <m:t>2</m:t>
                          </m:r>
                        </m:sub>
                      </m:sSub>
                    </m:den>
                  </m:f>
                </m:oMath>
              </a14:m>
              <a:r>
                <a:rPr lang="en-US" sz="2300" dirty="0"/>
                <a:t> </a:t>
              </a:r>
            </a:p>
          </dgm:t>
        </dgm:pt>
      </mc:Choice>
      <mc:Fallback xmlns="">
        <dgm:pt modelId="{5933F118-CE3B-064C-BCCC-4827CD87DC74}">
          <dgm:prSet phldrT="[Text]" custT="1"/>
          <dgm:spPr/>
          <dgm:t>
            <a:bodyPr/>
            <a:lstStyle/>
            <a:p>
              <a:r>
                <a:rPr lang="en-US" sz="2600" b="0" i="0">
                  <a:latin typeface="Cambria Math" panose="02040503050406030204" pitchFamily="18" charset="0"/>
                </a:rPr>
                <a:t>〖𝑅𝑒𝑎𝑙 𝐺𝐷𝑃〗_2=〖𝑁𝑜𝑚𝑖𝑛𝑎𝑙 𝐺𝐷𝑃〗_2  </a:t>
              </a:r>
              <a:r>
                <a:rPr lang="en-US" sz="2600" b="0" i="0">
                  <a:latin typeface="Cambria Math" panose="02040503050406030204" pitchFamily="18" charset="0"/>
                  <a:ea typeface="Cambria Math" panose="02040503050406030204" pitchFamily="18" charset="0"/>
                </a:rPr>
                <a:t>×  〖𝐺𝐷𝑃 𝐷𝑒𝑓𝑙𝑎𝑡𝑜𝑟〗_1/〖𝐺𝐷𝑃 𝐷𝑒𝑓𝑙𝑎𝑡𝑜𝑟〗_2 </a:t>
              </a:r>
              <a:r>
                <a:rPr lang="en-US" sz="2300" dirty="0"/>
                <a:t> </a:t>
              </a:r>
            </a:p>
          </dgm:t>
        </dgm:pt>
      </mc:Fallback>
    </mc:AlternateContent>
    <dgm:pt modelId="{702E8AB7-7D27-6249-83EA-DD62A3FBFA14}" type="parTrans" cxnId="{36A1FFA5-90C4-C741-8BB1-CA90614534BD}">
      <dgm:prSet/>
      <dgm:spPr/>
      <dgm:t>
        <a:bodyPr/>
        <a:lstStyle/>
        <a:p>
          <a:endParaRPr lang="en-US"/>
        </a:p>
      </dgm:t>
    </dgm:pt>
    <dgm:pt modelId="{03C68339-3400-F64E-BF78-3A1232A2CFB3}" type="sibTrans" cxnId="{36A1FFA5-90C4-C741-8BB1-CA90614534BD}">
      <dgm:prSet/>
      <dgm:spPr/>
      <dgm:t>
        <a:bodyPr/>
        <a:lstStyle/>
        <a:p>
          <a:endParaRPr lang="en-US"/>
        </a:p>
      </dgm:t>
    </dgm:pt>
    <dgm:pt modelId="{C3DA9C8F-AB1B-BE4D-BA08-B926497E9C38}">
      <dgm:prSet phldrT="[Text]"/>
      <dgm:spPr/>
      <dgm:t>
        <a:bodyPr/>
        <a:lstStyle/>
        <a:p>
          <a:r>
            <a:rPr lang="en-US" dirty="0"/>
            <a:t>Data on both money (nominal) GDP and price changes are essential for meaningful comparisons of output between two time periods.</a:t>
          </a:r>
        </a:p>
      </dgm:t>
    </dgm:pt>
    <dgm:pt modelId="{D362EDDC-0D5A-6345-B5AD-8B62C57D4977}" type="parTrans" cxnId="{52125139-A961-414F-A372-67D9490516FE}">
      <dgm:prSet/>
      <dgm:spPr/>
      <dgm:t>
        <a:bodyPr/>
        <a:lstStyle/>
        <a:p>
          <a:endParaRPr lang="en-US"/>
        </a:p>
      </dgm:t>
    </dgm:pt>
    <dgm:pt modelId="{E768FC4E-F072-0D4C-A822-CCAB63595584}" type="sibTrans" cxnId="{52125139-A961-414F-A372-67D9490516FE}">
      <dgm:prSet/>
      <dgm:spPr/>
      <dgm:t>
        <a:bodyPr/>
        <a:lstStyle/>
        <a:p>
          <a:endParaRPr lang="en-US"/>
        </a:p>
      </dgm:t>
    </dgm:pt>
    <dgm:pt modelId="{272DDEE0-6145-0C49-9B90-0FB2E3F396C9}" type="pres">
      <dgm:prSet presAssocID="{65D2F013-CC2F-7C40-9B7F-736D78EF99BF}" presName="linear" presStyleCnt="0">
        <dgm:presLayoutVars>
          <dgm:animLvl val="lvl"/>
          <dgm:resizeHandles val="exact"/>
        </dgm:presLayoutVars>
      </dgm:prSet>
      <dgm:spPr/>
    </dgm:pt>
    <dgm:pt modelId="{EF5F3C62-A7D6-D045-8863-FB134595E9BE}" type="pres">
      <dgm:prSet presAssocID="{56EE1732-E266-FA4A-A35E-A55580D6FD78}" presName="parentText" presStyleLbl="node1" presStyleIdx="0" presStyleCnt="2" custScaleY="29480">
        <dgm:presLayoutVars>
          <dgm:chMax val="0"/>
          <dgm:bulletEnabled val="1"/>
        </dgm:presLayoutVars>
      </dgm:prSet>
      <dgm:spPr/>
    </dgm:pt>
    <dgm:pt modelId="{CFFD909E-0359-914E-9006-6E599F115B1E}" type="pres">
      <dgm:prSet presAssocID="{56EE1732-E266-FA4A-A35E-A55580D6FD78}" presName="childText" presStyleLbl="revTx" presStyleIdx="0" presStyleCnt="1">
        <dgm:presLayoutVars>
          <dgm:bulletEnabled val="1"/>
        </dgm:presLayoutVars>
      </dgm:prSet>
      <dgm:spPr/>
    </dgm:pt>
    <dgm:pt modelId="{D9348D3C-D163-C744-A08C-B9F0B5972F44}" type="pres">
      <dgm:prSet presAssocID="{C3DA9C8F-AB1B-BE4D-BA08-B926497E9C38}" presName="parentText" presStyleLbl="node1" presStyleIdx="1" presStyleCnt="2" custScaleY="49170">
        <dgm:presLayoutVars>
          <dgm:chMax val="0"/>
          <dgm:bulletEnabled val="1"/>
        </dgm:presLayoutVars>
      </dgm:prSet>
      <dgm:spPr/>
    </dgm:pt>
  </dgm:ptLst>
  <dgm:cxnLst>
    <dgm:cxn modelId="{FE90CA17-D2D9-CF42-B822-BCC36AC5F4EF}" type="presOf" srcId="{56EE1732-E266-FA4A-A35E-A55580D6FD78}" destId="{EF5F3C62-A7D6-D045-8863-FB134595E9BE}" srcOrd="0" destOrd="0" presId="urn:microsoft.com/office/officeart/2005/8/layout/vList2"/>
    <dgm:cxn modelId="{52125139-A961-414F-A372-67D9490516FE}" srcId="{65D2F013-CC2F-7C40-9B7F-736D78EF99BF}" destId="{C3DA9C8F-AB1B-BE4D-BA08-B926497E9C38}" srcOrd="1" destOrd="0" parTransId="{D362EDDC-0D5A-6345-B5AD-8B62C57D4977}" sibTransId="{E768FC4E-F072-0D4C-A822-CCAB63595584}"/>
    <dgm:cxn modelId="{10B04574-9C14-584A-808F-BE289F4DB8E7}" srcId="{65D2F013-CC2F-7C40-9B7F-736D78EF99BF}" destId="{56EE1732-E266-FA4A-A35E-A55580D6FD78}" srcOrd="0" destOrd="0" parTransId="{870E3679-36E8-9446-A648-4A9238FA940F}" sibTransId="{BBB473D1-2DA6-E347-BFFC-9D1B960458FA}"/>
    <dgm:cxn modelId="{5F58A599-F91D-3D40-BEF8-BAF53931A61F}" type="presOf" srcId="{5933F118-CE3B-064C-BCCC-4827CD87DC74}" destId="{CFFD909E-0359-914E-9006-6E599F115B1E}" srcOrd="0" destOrd="0" presId="urn:microsoft.com/office/officeart/2005/8/layout/vList2"/>
    <dgm:cxn modelId="{36A1FFA5-90C4-C741-8BB1-CA90614534BD}" srcId="{56EE1732-E266-FA4A-A35E-A55580D6FD78}" destId="{5933F118-CE3B-064C-BCCC-4827CD87DC74}" srcOrd="0" destOrd="0" parTransId="{702E8AB7-7D27-6249-83EA-DD62A3FBFA14}" sibTransId="{03C68339-3400-F64E-BF78-3A1232A2CFB3}"/>
    <dgm:cxn modelId="{08EB67AB-6FCB-3142-8DE4-2D600CB1BA99}" type="presOf" srcId="{65D2F013-CC2F-7C40-9B7F-736D78EF99BF}" destId="{272DDEE0-6145-0C49-9B90-0FB2E3F396C9}" srcOrd="0" destOrd="0" presId="urn:microsoft.com/office/officeart/2005/8/layout/vList2"/>
    <dgm:cxn modelId="{11A8E6B9-6970-5642-BAB8-832BD910C691}" type="presOf" srcId="{C3DA9C8F-AB1B-BE4D-BA08-B926497E9C38}" destId="{D9348D3C-D163-C744-A08C-B9F0B5972F44}" srcOrd="0" destOrd="0" presId="urn:microsoft.com/office/officeart/2005/8/layout/vList2"/>
    <dgm:cxn modelId="{551C7AFB-11CE-8243-B42A-EB76D7108DF9}" type="presParOf" srcId="{272DDEE0-6145-0C49-9B90-0FB2E3F396C9}" destId="{EF5F3C62-A7D6-D045-8863-FB134595E9BE}" srcOrd="0" destOrd="0" presId="urn:microsoft.com/office/officeart/2005/8/layout/vList2"/>
    <dgm:cxn modelId="{78DBBF6C-CC06-6F43-BE72-330C8DA75950}" type="presParOf" srcId="{272DDEE0-6145-0C49-9B90-0FB2E3F396C9}" destId="{CFFD909E-0359-914E-9006-6E599F115B1E}" srcOrd="1" destOrd="0" presId="urn:microsoft.com/office/officeart/2005/8/layout/vList2"/>
    <dgm:cxn modelId="{BCC7A2BF-9E62-B049-991B-3EB99DD97A7E}" type="presParOf" srcId="{272DDEE0-6145-0C49-9B90-0FB2E3F396C9}" destId="{D9348D3C-D163-C744-A08C-B9F0B5972F4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5D2F013-CC2F-7C40-9B7F-736D78EF99B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6EE1732-E266-FA4A-A35E-A55580D6FD78}">
      <dgm:prSet phldrT="[Text]"/>
      <dgm:spPr/>
      <dgm:t>
        <a:bodyPr/>
        <a:lstStyle/>
        <a:p>
          <a:r>
            <a:rPr lang="en-US" dirty="0"/>
            <a:t>The formula for converting nominal GDP into real GDP (in period 1 prices) is:</a:t>
          </a:r>
        </a:p>
      </dgm:t>
    </dgm:pt>
    <dgm:pt modelId="{870E3679-36E8-9446-A648-4A9238FA940F}" type="parTrans" cxnId="{10B04574-9C14-584A-808F-BE289F4DB8E7}">
      <dgm:prSet/>
      <dgm:spPr/>
      <dgm:t>
        <a:bodyPr/>
        <a:lstStyle/>
        <a:p>
          <a:endParaRPr lang="en-US"/>
        </a:p>
      </dgm:t>
    </dgm:pt>
    <dgm:pt modelId="{BBB473D1-2DA6-E347-BFFC-9D1B960458FA}" type="sibTrans" cxnId="{10B04574-9C14-584A-808F-BE289F4DB8E7}">
      <dgm:prSet/>
      <dgm:spPr/>
      <dgm:t>
        <a:bodyPr/>
        <a:lstStyle/>
        <a:p>
          <a:endParaRPr lang="en-US"/>
        </a:p>
      </dgm:t>
    </dgm:pt>
    <dgm:pt modelId="{5933F118-CE3B-064C-BCCC-4827CD87DC74}">
      <dgm:prSet phldrT="[Text]" custT="1"/>
      <dgm:spPr>
        <a:blipFill>
          <a:blip xmlns:r="http://schemas.openxmlformats.org/officeDocument/2006/relationships" r:embed="rId1"/>
          <a:stretch>
            <a:fillRect t="-5797"/>
          </a:stretch>
        </a:blipFill>
      </dgm:spPr>
      <dgm:t>
        <a:bodyPr/>
        <a:lstStyle/>
        <a:p>
          <a:r>
            <a:rPr lang="en-US">
              <a:noFill/>
            </a:rPr>
            <a:t> </a:t>
          </a:r>
        </a:p>
      </dgm:t>
    </dgm:pt>
    <dgm:pt modelId="{702E8AB7-7D27-6249-83EA-DD62A3FBFA14}" type="parTrans" cxnId="{36A1FFA5-90C4-C741-8BB1-CA90614534BD}">
      <dgm:prSet/>
      <dgm:spPr/>
      <dgm:t>
        <a:bodyPr/>
        <a:lstStyle/>
        <a:p>
          <a:endParaRPr lang="en-US"/>
        </a:p>
      </dgm:t>
    </dgm:pt>
    <dgm:pt modelId="{03C68339-3400-F64E-BF78-3A1232A2CFB3}" type="sibTrans" cxnId="{36A1FFA5-90C4-C741-8BB1-CA90614534BD}">
      <dgm:prSet/>
      <dgm:spPr/>
      <dgm:t>
        <a:bodyPr/>
        <a:lstStyle/>
        <a:p>
          <a:endParaRPr lang="en-US"/>
        </a:p>
      </dgm:t>
    </dgm:pt>
    <dgm:pt modelId="{C3DA9C8F-AB1B-BE4D-BA08-B926497E9C38}">
      <dgm:prSet phldrT="[Text]"/>
      <dgm:spPr/>
      <dgm:t>
        <a:bodyPr/>
        <a:lstStyle/>
        <a:p>
          <a:r>
            <a:rPr lang="en-US" dirty="0"/>
            <a:t>Data on both money (nominal) GDP and price changes are essential for meaningful comparisons of output between two time periods.</a:t>
          </a:r>
        </a:p>
      </dgm:t>
    </dgm:pt>
    <dgm:pt modelId="{D362EDDC-0D5A-6345-B5AD-8B62C57D4977}" type="parTrans" cxnId="{52125139-A961-414F-A372-67D9490516FE}">
      <dgm:prSet/>
      <dgm:spPr/>
      <dgm:t>
        <a:bodyPr/>
        <a:lstStyle/>
        <a:p>
          <a:endParaRPr lang="en-US"/>
        </a:p>
      </dgm:t>
    </dgm:pt>
    <dgm:pt modelId="{E768FC4E-F072-0D4C-A822-CCAB63595584}" type="sibTrans" cxnId="{52125139-A961-414F-A372-67D9490516FE}">
      <dgm:prSet/>
      <dgm:spPr/>
      <dgm:t>
        <a:bodyPr/>
        <a:lstStyle/>
        <a:p>
          <a:endParaRPr lang="en-US"/>
        </a:p>
      </dgm:t>
    </dgm:pt>
    <dgm:pt modelId="{272DDEE0-6145-0C49-9B90-0FB2E3F396C9}" type="pres">
      <dgm:prSet presAssocID="{65D2F013-CC2F-7C40-9B7F-736D78EF99BF}" presName="linear" presStyleCnt="0">
        <dgm:presLayoutVars>
          <dgm:animLvl val="lvl"/>
          <dgm:resizeHandles val="exact"/>
        </dgm:presLayoutVars>
      </dgm:prSet>
      <dgm:spPr/>
    </dgm:pt>
    <dgm:pt modelId="{EF5F3C62-A7D6-D045-8863-FB134595E9BE}" type="pres">
      <dgm:prSet presAssocID="{56EE1732-E266-FA4A-A35E-A55580D6FD78}" presName="parentText" presStyleLbl="node1" presStyleIdx="0" presStyleCnt="2" custScaleY="29480">
        <dgm:presLayoutVars>
          <dgm:chMax val="0"/>
          <dgm:bulletEnabled val="1"/>
        </dgm:presLayoutVars>
      </dgm:prSet>
      <dgm:spPr/>
    </dgm:pt>
    <dgm:pt modelId="{CFFD909E-0359-914E-9006-6E599F115B1E}" type="pres">
      <dgm:prSet presAssocID="{56EE1732-E266-FA4A-A35E-A55580D6FD78}" presName="childText" presStyleLbl="revTx" presStyleIdx="0" presStyleCnt="1">
        <dgm:presLayoutVars>
          <dgm:bulletEnabled val="1"/>
        </dgm:presLayoutVars>
      </dgm:prSet>
      <dgm:spPr/>
    </dgm:pt>
    <dgm:pt modelId="{D9348D3C-D163-C744-A08C-B9F0B5972F44}" type="pres">
      <dgm:prSet presAssocID="{C3DA9C8F-AB1B-BE4D-BA08-B926497E9C38}" presName="parentText" presStyleLbl="node1" presStyleIdx="1" presStyleCnt="2" custScaleY="49170">
        <dgm:presLayoutVars>
          <dgm:chMax val="0"/>
          <dgm:bulletEnabled val="1"/>
        </dgm:presLayoutVars>
      </dgm:prSet>
      <dgm:spPr/>
    </dgm:pt>
  </dgm:ptLst>
  <dgm:cxnLst>
    <dgm:cxn modelId="{FE90CA17-D2D9-CF42-B822-BCC36AC5F4EF}" type="presOf" srcId="{56EE1732-E266-FA4A-A35E-A55580D6FD78}" destId="{EF5F3C62-A7D6-D045-8863-FB134595E9BE}" srcOrd="0" destOrd="0" presId="urn:microsoft.com/office/officeart/2005/8/layout/vList2"/>
    <dgm:cxn modelId="{52125139-A961-414F-A372-67D9490516FE}" srcId="{65D2F013-CC2F-7C40-9B7F-736D78EF99BF}" destId="{C3DA9C8F-AB1B-BE4D-BA08-B926497E9C38}" srcOrd="1" destOrd="0" parTransId="{D362EDDC-0D5A-6345-B5AD-8B62C57D4977}" sibTransId="{E768FC4E-F072-0D4C-A822-CCAB63595584}"/>
    <dgm:cxn modelId="{10B04574-9C14-584A-808F-BE289F4DB8E7}" srcId="{65D2F013-CC2F-7C40-9B7F-736D78EF99BF}" destId="{56EE1732-E266-FA4A-A35E-A55580D6FD78}" srcOrd="0" destOrd="0" parTransId="{870E3679-36E8-9446-A648-4A9238FA940F}" sibTransId="{BBB473D1-2DA6-E347-BFFC-9D1B960458FA}"/>
    <dgm:cxn modelId="{5F58A599-F91D-3D40-BEF8-BAF53931A61F}" type="presOf" srcId="{5933F118-CE3B-064C-BCCC-4827CD87DC74}" destId="{CFFD909E-0359-914E-9006-6E599F115B1E}" srcOrd="0" destOrd="0" presId="urn:microsoft.com/office/officeart/2005/8/layout/vList2"/>
    <dgm:cxn modelId="{36A1FFA5-90C4-C741-8BB1-CA90614534BD}" srcId="{56EE1732-E266-FA4A-A35E-A55580D6FD78}" destId="{5933F118-CE3B-064C-BCCC-4827CD87DC74}" srcOrd="0" destOrd="0" parTransId="{702E8AB7-7D27-6249-83EA-DD62A3FBFA14}" sibTransId="{03C68339-3400-F64E-BF78-3A1232A2CFB3}"/>
    <dgm:cxn modelId="{08EB67AB-6FCB-3142-8DE4-2D600CB1BA99}" type="presOf" srcId="{65D2F013-CC2F-7C40-9B7F-736D78EF99BF}" destId="{272DDEE0-6145-0C49-9B90-0FB2E3F396C9}" srcOrd="0" destOrd="0" presId="urn:microsoft.com/office/officeart/2005/8/layout/vList2"/>
    <dgm:cxn modelId="{11A8E6B9-6970-5642-BAB8-832BD910C691}" type="presOf" srcId="{C3DA9C8F-AB1B-BE4D-BA08-B926497E9C38}" destId="{D9348D3C-D163-C744-A08C-B9F0B5972F44}" srcOrd="0" destOrd="0" presId="urn:microsoft.com/office/officeart/2005/8/layout/vList2"/>
    <dgm:cxn modelId="{551C7AFB-11CE-8243-B42A-EB76D7108DF9}" type="presParOf" srcId="{272DDEE0-6145-0C49-9B90-0FB2E3F396C9}" destId="{EF5F3C62-A7D6-D045-8863-FB134595E9BE}" srcOrd="0" destOrd="0" presId="urn:microsoft.com/office/officeart/2005/8/layout/vList2"/>
    <dgm:cxn modelId="{78DBBF6C-CC06-6F43-BE72-330C8DA75950}" type="presParOf" srcId="{272DDEE0-6145-0C49-9B90-0FB2E3F396C9}" destId="{CFFD909E-0359-914E-9006-6E599F115B1E}" srcOrd="1" destOrd="0" presId="urn:microsoft.com/office/officeart/2005/8/layout/vList2"/>
    <dgm:cxn modelId="{BCC7A2BF-9E62-B049-991B-3EB99DD97A7E}" type="presParOf" srcId="{272DDEE0-6145-0C49-9B90-0FB2E3F396C9}" destId="{D9348D3C-D163-C744-A08C-B9F0B5972F4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5D2F013-CC2F-7C40-9B7F-736D78EF99B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6EE1732-E266-FA4A-A35E-A55580D6FD78}">
      <dgm:prSet phldrT="[Text]" custT="1"/>
      <dgm:spPr/>
      <dgm:t>
        <a:bodyPr/>
        <a:lstStyle/>
        <a:p>
          <a:r>
            <a:rPr lang="en-US" sz="2400" dirty="0"/>
            <a:t>Sometimes we will want to make real data (e.g. income) comparisons in terms of the purchasing power of the dollar during the current year.</a:t>
          </a:r>
        </a:p>
      </dgm:t>
    </dgm:pt>
    <dgm:pt modelId="{870E3679-36E8-9446-A648-4A9238FA940F}" type="parTrans" cxnId="{10B04574-9C14-584A-808F-BE289F4DB8E7}">
      <dgm:prSet/>
      <dgm:spPr/>
      <dgm:t>
        <a:bodyPr/>
        <a:lstStyle/>
        <a:p>
          <a:endParaRPr lang="en-US"/>
        </a:p>
      </dgm:t>
    </dgm:pt>
    <dgm:pt modelId="{BBB473D1-2DA6-E347-BFFC-9D1B960458FA}" type="sibTrans" cxnId="{10B04574-9C14-584A-808F-BE289F4DB8E7}">
      <dgm:prSet/>
      <dgm:spPr/>
      <dgm:t>
        <a:bodyPr/>
        <a:lstStyle/>
        <a:p>
          <a:endParaRPr lang="en-US"/>
        </a:p>
      </dgm:t>
    </dgm:pt>
    <mc:AlternateContent xmlns:mc="http://schemas.openxmlformats.org/markup-compatibility/2006" xmlns:a14="http://schemas.microsoft.com/office/drawing/2010/main">
      <mc:Choice Requires="a14">
        <dgm:pt modelId="{5933F118-CE3B-064C-BCCC-4827CD87DC74}">
          <dgm:prSet phldrT="[Text]" custT="1"/>
          <dgm:spPr/>
          <dgm: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𝐹𝑖𝑔𝑢𝑟𝑒</m:t>
                      </m:r>
                    </m:e>
                    <m:sub>
                      <m:r>
                        <a:rPr lang="en-US" sz="2400" b="0" i="1" smtClean="0">
                          <a:latin typeface="Cambria Math" panose="02040503050406030204" pitchFamily="18" charset="0"/>
                        </a:rPr>
                        <m:t>𝑐𝑢𝑟𝑟𝑒𝑛𝑡</m:t>
                      </m:r>
                      <m:r>
                        <a:rPr lang="en-US" sz="2400" b="0" i="1" smtClean="0">
                          <a:latin typeface="Cambria Math" panose="02040503050406030204" pitchFamily="18" charset="0"/>
                        </a:rPr>
                        <m:t> $</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𝐹𝑖𝑔𝑢𝑟𝑒</m:t>
                      </m:r>
                    </m:e>
                    <m:sub>
                      <m:r>
                        <a:rPr lang="en-US" sz="2400" b="0" i="1" smtClean="0">
                          <a:latin typeface="Cambria Math" panose="02040503050406030204" pitchFamily="18" charset="0"/>
                        </a:rPr>
                        <m:t>𝑒𝑎𝑟𝑙𝑖𝑒𝑟</m:t>
                      </m:r>
                      <m:r>
                        <a:rPr lang="en-US" sz="2400" b="0" i="1" smtClean="0">
                          <a:latin typeface="Cambria Math" panose="02040503050406030204" pitchFamily="18" charset="0"/>
                        </a:rPr>
                        <m:t> $</m:t>
                      </m:r>
                    </m:sub>
                  </m:sSub>
                  <m:r>
                    <a:rPr lang="en-US" sz="2400" b="0" i="1" smtClean="0">
                      <a:latin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 </m:t>
                  </m:r>
                  <m:f>
                    <m:fPr>
                      <m:ctrlPr>
                        <a:rPr lang="en-US" sz="2400" b="0" i="1" smtClean="0">
                          <a:latin typeface="Cambria Math" panose="02040503050406030204" pitchFamily="18" charset="0"/>
                          <a:ea typeface="Cambria Math" panose="02040503050406030204" pitchFamily="18" charset="0"/>
                        </a:rPr>
                      </m:ctrlPr>
                    </m:fPr>
                    <m:num>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𝑝𝑟𝑖𝑐𝑒</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𝑖𝑛𝑑𝑒𝑥</m:t>
                          </m:r>
                        </m:e>
                        <m:sub>
                          <m:r>
                            <a:rPr lang="en-US" sz="2400" b="0" i="1" smtClean="0">
                              <a:latin typeface="Cambria Math" panose="02040503050406030204" pitchFamily="18" charset="0"/>
                              <a:ea typeface="Cambria Math" panose="02040503050406030204" pitchFamily="18" charset="0"/>
                            </a:rPr>
                            <m:t>𝑐𝑢𝑟𝑟𝑒𝑛𝑡</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𝑦𝑒𝑎𝑟</m:t>
                          </m:r>
                        </m:sub>
                      </m:sSub>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𝑝𝑟𝑖𝑐𝑒</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𝑖𝑛𝑑𝑒𝑥</m:t>
                          </m:r>
                        </m:e>
                        <m:sub>
                          <m:r>
                            <a:rPr lang="en-US" sz="2400" b="0" i="1" smtClean="0">
                              <a:latin typeface="Cambria Math" panose="02040503050406030204" pitchFamily="18" charset="0"/>
                              <a:ea typeface="Cambria Math" panose="02040503050406030204" pitchFamily="18" charset="0"/>
                            </a:rPr>
                            <m:t>𝑒𝑎𝑟𝑙𝑖𝑒𝑟</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𝑦𝑒𝑎𝑟</m:t>
                          </m:r>
                        </m:sub>
                      </m:sSub>
                    </m:den>
                  </m:f>
                </m:oMath>
              </a14:m>
              <a:r>
                <a:rPr lang="en-US" sz="2300" dirty="0"/>
                <a:t> </a:t>
              </a:r>
            </a:p>
          </dgm:t>
        </dgm:pt>
      </mc:Choice>
      <mc:Fallback xmlns="">
        <dgm:pt modelId="{5933F118-CE3B-064C-BCCC-4827CD87DC74}">
          <dgm:prSet phldrT="[Text]" custT="1"/>
          <dgm:spPr/>
          <dgm:t>
            <a:bodyPr/>
            <a:lstStyle/>
            <a:p>
              <a:r>
                <a:rPr lang="en-US" sz="2400" b="0" i="0">
                  <a:latin typeface="Cambria Math" panose="02040503050406030204" pitchFamily="18" charset="0"/>
                </a:rPr>
                <a:t>〖𝐹𝑖𝑔𝑢𝑟𝑒〗_(𝑐𝑢𝑟𝑟𝑒𝑛𝑡 $)=〖𝐹𝑖𝑔𝑢𝑟𝑒〗_(𝑒𝑎𝑟𝑙𝑖𝑒𝑟 $)  </a:t>
              </a:r>
              <a:r>
                <a:rPr lang="en-US" sz="2400" b="0" i="0">
                  <a:latin typeface="Cambria Math" panose="02040503050406030204" pitchFamily="18" charset="0"/>
                  <a:ea typeface="Cambria Math" panose="02040503050406030204" pitchFamily="18" charset="0"/>
                </a:rPr>
                <a:t>×  〖𝑝𝑟𝑖𝑐𝑒 𝑖𝑛𝑑𝑒𝑥〗_(𝑐𝑢𝑟𝑟𝑒𝑛𝑡 𝑦𝑒𝑎𝑟)/〖𝑝𝑟𝑖𝑐𝑒 𝑖𝑛𝑑𝑒𝑥〗_(𝑒𝑎𝑟𝑙𝑖𝑒𝑟 𝑦𝑒𝑎𝑟) </a:t>
              </a:r>
              <a:r>
                <a:rPr lang="en-US" sz="2300" dirty="0"/>
                <a:t> </a:t>
              </a:r>
            </a:p>
          </dgm:t>
        </dgm:pt>
      </mc:Fallback>
    </mc:AlternateContent>
    <dgm:pt modelId="{702E8AB7-7D27-6249-83EA-DD62A3FBFA14}" type="parTrans" cxnId="{36A1FFA5-90C4-C741-8BB1-CA90614534BD}">
      <dgm:prSet/>
      <dgm:spPr/>
      <dgm:t>
        <a:bodyPr/>
        <a:lstStyle/>
        <a:p>
          <a:endParaRPr lang="en-US"/>
        </a:p>
      </dgm:t>
    </dgm:pt>
    <dgm:pt modelId="{03C68339-3400-F64E-BF78-3A1232A2CFB3}" type="sibTrans" cxnId="{36A1FFA5-90C4-C741-8BB1-CA90614534BD}">
      <dgm:prSet/>
      <dgm:spPr/>
      <dgm:t>
        <a:bodyPr/>
        <a:lstStyle/>
        <a:p>
          <a:endParaRPr lang="en-US"/>
        </a:p>
      </dgm:t>
    </dgm:pt>
    <dgm:pt modelId="{C3DA9C8F-AB1B-BE4D-BA08-B926497E9C38}">
      <dgm:prSet phldrT="[Text]" custT="1"/>
      <dgm:spPr/>
      <dgm:t>
        <a:bodyPr/>
        <a:lstStyle/>
        <a:p>
          <a:r>
            <a:rPr lang="en-US" sz="2400" dirty="0"/>
            <a:t>If prices have risen, this will “inflate” the data for earlier years and bring them into line with the current purchasing power of the dollar.</a:t>
          </a:r>
        </a:p>
      </dgm:t>
    </dgm:pt>
    <dgm:pt modelId="{D362EDDC-0D5A-6345-B5AD-8B62C57D4977}" type="parTrans" cxnId="{52125139-A961-414F-A372-67D9490516FE}">
      <dgm:prSet/>
      <dgm:spPr/>
      <dgm:t>
        <a:bodyPr/>
        <a:lstStyle/>
        <a:p>
          <a:endParaRPr lang="en-US"/>
        </a:p>
      </dgm:t>
    </dgm:pt>
    <dgm:pt modelId="{E768FC4E-F072-0D4C-A822-CCAB63595584}" type="sibTrans" cxnId="{52125139-A961-414F-A372-67D9490516FE}">
      <dgm:prSet/>
      <dgm:spPr/>
      <dgm:t>
        <a:bodyPr/>
        <a:lstStyle/>
        <a:p>
          <a:endParaRPr lang="en-US"/>
        </a:p>
      </dgm:t>
    </dgm:pt>
    <dgm:pt modelId="{2BFA0814-9CE6-9E45-A10A-FB7DB4F87F6D}">
      <dgm:prSet phldrT="[Text]" custT="1"/>
      <dgm:spPr/>
      <dgm:t>
        <a:bodyPr/>
        <a:lstStyle/>
        <a:p>
          <a:r>
            <a:rPr lang="en-US" sz="2300" dirty="0"/>
            <a:t>This can be done by “inflating” the data for earlier years for increases in the price level.</a:t>
          </a:r>
        </a:p>
      </dgm:t>
    </dgm:pt>
    <dgm:pt modelId="{ED4F2207-2DA1-1544-9864-3BB4200CD41F}" type="parTrans" cxnId="{073682AB-EC5D-404B-8116-7BF9BD762668}">
      <dgm:prSet/>
      <dgm:spPr/>
      <dgm:t>
        <a:bodyPr/>
        <a:lstStyle/>
        <a:p>
          <a:endParaRPr lang="en-US"/>
        </a:p>
      </dgm:t>
    </dgm:pt>
    <dgm:pt modelId="{E073D541-E349-6041-B0F8-F1F3D8D25846}" type="sibTrans" cxnId="{073682AB-EC5D-404B-8116-7BF9BD762668}">
      <dgm:prSet/>
      <dgm:spPr/>
      <dgm:t>
        <a:bodyPr/>
        <a:lstStyle/>
        <a:p>
          <a:endParaRPr lang="en-US"/>
        </a:p>
      </dgm:t>
    </dgm:pt>
    <dgm:pt modelId="{1C06515F-4A40-CB4D-9CD8-E9150F4DB9C7}">
      <dgm:prSet phldrT="[Text]" custT="1"/>
      <dgm:spPr/>
      <dgm:t>
        <a:bodyPr/>
        <a:lstStyle/>
        <a:p>
          <a:r>
            <a:rPr lang="en-US" sz="2300" dirty="0"/>
            <a:t>The formula for converting the figures for an earlier year into current dollars is:</a:t>
          </a:r>
        </a:p>
      </dgm:t>
    </dgm:pt>
    <dgm:pt modelId="{1763DCBD-1C18-8F42-9AA0-29453D00876E}" type="parTrans" cxnId="{3DAECC4F-D732-FF4B-AA37-9A51CE129A4D}">
      <dgm:prSet/>
      <dgm:spPr/>
      <dgm:t>
        <a:bodyPr/>
        <a:lstStyle/>
        <a:p>
          <a:endParaRPr lang="en-US"/>
        </a:p>
      </dgm:t>
    </dgm:pt>
    <dgm:pt modelId="{051CC17B-7F67-C249-B62E-7D9E1043BDC1}" type="sibTrans" cxnId="{3DAECC4F-D732-FF4B-AA37-9A51CE129A4D}">
      <dgm:prSet/>
      <dgm:spPr/>
      <dgm:t>
        <a:bodyPr/>
        <a:lstStyle/>
        <a:p>
          <a:endParaRPr lang="en-US"/>
        </a:p>
      </dgm:t>
    </dgm:pt>
    <dgm:pt modelId="{272DDEE0-6145-0C49-9B90-0FB2E3F396C9}" type="pres">
      <dgm:prSet presAssocID="{65D2F013-CC2F-7C40-9B7F-736D78EF99BF}" presName="linear" presStyleCnt="0">
        <dgm:presLayoutVars>
          <dgm:animLvl val="lvl"/>
          <dgm:resizeHandles val="exact"/>
        </dgm:presLayoutVars>
      </dgm:prSet>
      <dgm:spPr/>
    </dgm:pt>
    <dgm:pt modelId="{EF5F3C62-A7D6-D045-8863-FB134595E9BE}" type="pres">
      <dgm:prSet presAssocID="{56EE1732-E266-FA4A-A35E-A55580D6FD78}" presName="parentText" presStyleLbl="node1" presStyleIdx="0" presStyleCnt="2" custScaleY="108901">
        <dgm:presLayoutVars>
          <dgm:chMax val="0"/>
          <dgm:bulletEnabled val="1"/>
        </dgm:presLayoutVars>
      </dgm:prSet>
      <dgm:spPr/>
    </dgm:pt>
    <dgm:pt modelId="{CFFD909E-0359-914E-9006-6E599F115B1E}" type="pres">
      <dgm:prSet presAssocID="{56EE1732-E266-FA4A-A35E-A55580D6FD78}" presName="childText" presStyleLbl="revTx" presStyleIdx="0" presStyleCnt="1">
        <dgm:presLayoutVars>
          <dgm:bulletEnabled val="1"/>
        </dgm:presLayoutVars>
      </dgm:prSet>
      <dgm:spPr/>
    </dgm:pt>
    <dgm:pt modelId="{D9348D3C-D163-C744-A08C-B9F0B5972F44}" type="pres">
      <dgm:prSet presAssocID="{C3DA9C8F-AB1B-BE4D-BA08-B926497E9C38}" presName="parentText" presStyleLbl="node1" presStyleIdx="1" presStyleCnt="2" custScaleY="107367">
        <dgm:presLayoutVars>
          <dgm:chMax val="0"/>
          <dgm:bulletEnabled val="1"/>
        </dgm:presLayoutVars>
      </dgm:prSet>
      <dgm:spPr/>
    </dgm:pt>
  </dgm:ptLst>
  <dgm:cxnLst>
    <dgm:cxn modelId="{FE90CA17-D2D9-CF42-B822-BCC36AC5F4EF}" type="presOf" srcId="{56EE1732-E266-FA4A-A35E-A55580D6FD78}" destId="{EF5F3C62-A7D6-D045-8863-FB134595E9BE}" srcOrd="0" destOrd="0" presId="urn:microsoft.com/office/officeart/2005/8/layout/vList2"/>
    <dgm:cxn modelId="{52125139-A961-414F-A372-67D9490516FE}" srcId="{65D2F013-CC2F-7C40-9B7F-736D78EF99BF}" destId="{C3DA9C8F-AB1B-BE4D-BA08-B926497E9C38}" srcOrd="1" destOrd="0" parTransId="{D362EDDC-0D5A-6345-B5AD-8B62C57D4977}" sibTransId="{E768FC4E-F072-0D4C-A822-CCAB63595584}"/>
    <dgm:cxn modelId="{3DAECC4F-D732-FF4B-AA37-9A51CE129A4D}" srcId="{56EE1732-E266-FA4A-A35E-A55580D6FD78}" destId="{1C06515F-4A40-CB4D-9CD8-E9150F4DB9C7}" srcOrd="1" destOrd="0" parTransId="{1763DCBD-1C18-8F42-9AA0-29453D00876E}" sibTransId="{051CC17B-7F67-C249-B62E-7D9E1043BDC1}"/>
    <dgm:cxn modelId="{2532FF64-AF43-C340-ADE4-8F039A29B7E5}" type="presOf" srcId="{2BFA0814-9CE6-9E45-A10A-FB7DB4F87F6D}" destId="{CFFD909E-0359-914E-9006-6E599F115B1E}" srcOrd="0" destOrd="0" presId="urn:microsoft.com/office/officeart/2005/8/layout/vList2"/>
    <dgm:cxn modelId="{33AC0B67-05ED-C648-909F-CC2A5545382D}" type="presOf" srcId="{1C06515F-4A40-CB4D-9CD8-E9150F4DB9C7}" destId="{CFFD909E-0359-914E-9006-6E599F115B1E}" srcOrd="0" destOrd="1" presId="urn:microsoft.com/office/officeart/2005/8/layout/vList2"/>
    <dgm:cxn modelId="{10B04574-9C14-584A-808F-BE289F4DB8E7}" srcId="{65D2F013-CC2F-7C40-9B7F-736D78EF99BF}" destId="{56EE1732-E266-FA4A-A35E-A55580D6FD78}" srcOrd="0" destOrd="0" parTransId="{870E3679-36E8-9446-A648-4A9238FA940F}" sibTransId="{BBB473D1-2DA6-E347-BFFC-9D1B960458FA}"/>
    <dgm:cxn modelId="{5F58A599-F91D-3D40-BEF8-BAF53931A61F}" type="presOf" srcId="{5933F118-CE3B-064C-BCCC-4827CD87DC74}" destId="{CFFD909E-0359-914E-9006-6E599F115B1E}" srcOrd="0" destOrd="2" presId="urn:microsoft.com/office/officeart/2005/8/layout/vList2"/>
    <dgm:cxn modelId="{36A1FFA5-90C4-C741-8BB1-CA90614534BD}" srcId="{56EE1732-E266-FA4A-A35E-A55580D6FD78}" destId="{5933F118-CE3B-064C-BCCC-4827CD87DC74}" srcOrd="2" destOrd="0" parTransId="{702E8AB7-7D27-6249-83EA-DD62A3FBFA14}" sibTransId="{03C68339-3400-F64E-BF78-3A1232A2CFB3}"/>
    <dgm:cxn modelId="{08EB67AB-6FCB-3142-8DE4-2D600CB1BA99}" type="presOf" srcId="{65D2F013-CC2F-7C40-9B7F-736D78EF99BF}" destId="{272DDEE0-6145-0C49-9B90-0FB2E3F396C9}" srcOrd="0" destOrd="0" presId="urn:microsoft.com/office/officeart/2005/8/layout/vList2"/>
    <dgm:cxn modelId="{073682AB-EC5D-404B-8116-7BF9BD762668}" srcId="{56EE1732-E266-FA4A-A35E-A55580D6FD78}" destId="{2BFA0814-9CE6-9E45-A10A-FB7DB4F87F6D}" srcOrd="0" destOrd="0" parTransId="{ED4F2207-2DA1-1544-9864-3BB4200CD41F}" sibTransId="{E073D541-E349-6041-B0F8-F1F3D8D25846}"/>
    <dgm:cxn modelId="{11A8E6B9-6970-5642-BAB8-832BD910C691}" type="presOf" srcId="{C3DA9C8F-AB1B-BE4D-BA08-B926497E9C38}" destId="{D9348D3C-D163-C744-A08C-B9F0B5972F44}" srcOrd="0" destOrd="0" presId="urn:microsoft.com/office/officeart/2005/8/layout/vList2"/>
    <dgm:cxn modelId="{551C7AFB-11CE-8243-B42A-EB76D7108DF9}" type="presParOf" srcId="{272DDEE0-6145-0C49-9B90-0FB2E3F396C9}" destId="{EF5F3C62-A7D6-D045-8863-FB134595E9BE}" srcOrd="0" destOrd="0" presId="urn:microsoft.com/office/officeart/2005/8/layout/vList2"/>
    <dgm:cxn modelId="{78DBBF6C-CC06-6F43-BE72-330C8DA75950}" type="presParOf" srcId="{272DDEE0-6145-0C49-9B90-0FB2E3F396C9}" destId="{CFFD909E-0359-914E-9006-6E599F115B1E}" srcOrd="1" destOrd="0" presId="urn:microsoft.com/office/officeart/2005/8/layout/vList2"/>
    <dgm:cxn modelId="{BCC7A2BF-9E62-B049-991B-3EB99DD97A7E}" type="presParOf" srcId="{272DDEE0-6145-0C49-9B90-0FB2E3F396C9}" destId="{D9348D3C-D163-C744-A08C-B9F0B5972F4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5D2F013-CC2F-7C40-9B7F-736D78EF99B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6EE1732-E266-FA4A-A35E-A55580D6FD78}">
      <dgm:prSet phldrT="[Text]" custT="1"/>
      <dgm:spPr/>
      <dgm:t>
        <a:bodyPr/>
        <a:lstStyle/>
        <a:p>
          <a:r>
            <a:rPr lang="en-US" sz="2400" dirty="0"/>
            <a:t>Sometimes we will want to make real data (e.g. income) comparisons in terms of the purchasing power of the dollar during the current year.</a:t>
          </a:r>
        </a:p>
      </dgm:t>
    </dgm:pt>
    <dgm:pt modelId="{870E3679-36E8-9446-A648-4A9238FA940F}" type="parTrans" cxnId="{10B04574-9C14-584A-808F-BE289F4DB8E7}">
      <dgm:prSet/>
      <dgm:spPr/>
      <dgm:t>
        <a:bodyPr/>
        <a:lstStyle/>
        <a:p>
          <a:endParaRPr lang="en-US"/>
        </a:p>
      </dgm:t>
    </dgm:pt>
    <dgm:pt modelId="{BBB473D1-2DA6-E347-BFFC-9D1B960458FA}" type="sibTrans" cxnId="{10B04574-9C14-584A-808F-BE289F4DB8E7}">
      <dgm:prSet/>
      <dgm:spPr/>
      <dgm:t>
        <a:bodyPr/>
        <a:lstStyle/>
        <a:p>
          <a:endParaRPr lang="en-US"/>
        </a:p>
      </dgm:t>
    </dgm:pt>
    <dgm:pt modelId="{5933F118-CE3B-064C-BCCC-4827CD87DC74}">
      <dgm:prSet phldrT="[Text]" custT="1"/>
      <dgm:spPr/>
      <dgm:t>
        <a:bodyPr/>
        <a:lstStyle/>
        <a:p>
          <a:r>
            <a:rPr lang="en-US">
              <a:noFill/>
            </a:rPr>
            <a:t> </a:t>
          </a:r>
        </a:p>
      </dgm:t>
    </dgm:pt>
    <dgm:pt modelId="{702E8AB7-7D27-6249-83EA-DD62A3FBFA14}" type="parTrans" cxnId="{36A1FFA5-90C4-C741-8BB1-CA90614534BD}">
      <dgm:prSet/>
      <dgm:spPr/>
      <dgm:t>
        <a:bodyPr/>
        <a:lstStyle/>
        <a:p>
          <a:endParaRPr lang="en-US"/>
        </a:p>
      </dgm:t>
    </dgm:pt>
    <dgm:pt modelId="{03C68339-3400-F64E-BF78-3A1232A2CFB3}" type="sibTrans" cxnId="{36A1FFA5-90C4-C741-8BB1-CA90614534BD}">
      <dgm:prSet/>
      <dgm:spPr/>
      <dgm:t>
        <a:bodyPr/>
        <a:lstStyle/>
        <a:p>
          <a:endParaRPr lang="en-US"/>
        </a:p>
      </dgm:t>
    </dgm:pt>
    <dgm:pt modelId="{C3DA9C8F-AB1B-BE4D-BA08-B926497E9C38}">
      <dgm:prSet phldrT="[Text]" custT="1"/>
      <dgm:spPr/>
      <dgm:t>
        <a:bodyPr/>
        <a:lstStyle/>
        <a:p>
          <a:r>
            <a:rPr lang="en-US" sz="2400" dirty="0"/>
            <a:t>If prices have risen, this will “inflate” the data for earlier years and bring them into line with the current purchasing power of the dollar.</a:t>
          </a:r>
        </a:p>
      </dgm:t>
    </dgm:pt>
    <dgm:pt modelId="{D362EDDC-0D5A-6345-B5AD-8B62C57D4977}" type="parTrans" cxnId="{52125139-A961-414F-A372-67D9490516FE}">
      <dgm:prSet/>
      <dgm:spPr/>
      <dgm:t>
        <a:bodyPr/>
        <a:lstStyle/>
        <a:p>
          <a:endParaRPr lang="en-US"/>
        </a:p>
      </dgm:t>
    </dgm:pt>
    <dgm:pt modelId="{E768FC4E-F072-0D4C-A822-CCAB63595584}" type="sibTrans" cxnId="{52125139-A961-414F-A372-67D9490516FE}">
      <dgm:prSet/>
      <dgm:spPr/>
      <dgm:t>
        <a:bodyPr/>
        <a:lstStyle/>
        <a:p>
          <a:endParaRPr lang="en-US"/>
        </a:p>
      </dgm:t>
    </dgm:pt>
    <dgm:pt modelId="{2BFA0814-9CE6-9E45-A10A-FB7DB4F87F6D}">
      <dgm:prSet phldrT="[Text]" custT="1"/>
      <dgm:spPr>
        <a:blipFill>
          <a:blip xmlns:r="http://schemas.openxmlformats.org/officeDocument/2006/relationships" r:embed="rId1"/>
          <a:stretch>
            <a:fillRect t="-4848" b="-2424"/>
          </a:stretch>
        </a:blipFill>
      </dgm:spPr>
      <dgm:t>
        <a:bodyPr/>
        <a:lstStyle/>
        <a:p>
          <a:r>
            <a:rPr lang="en-US">
              <a:noFill/>
            </a:rPr>
            <a:t> </a:t>
          </a:r>
        </a:p>
      </dgm:t>
    </dgm:pt>
    <dgm:pt modelId="{ED4F2207-2DA1-1544-9864-3BB4200CD41F}" type="parTrans" cxnId="{073682AB-EC5D-404B-8116-7BF9BD762668}">
      <dgm:prSet/>
      <dgm:spPr/>
      <dgm:t>
        <a:bodyPr/>
        <a:lstStyle/>
        <a:p>
          <a:endParaRPr lang="en-US"/>
        </a:p>
      </dgm:t>
    </dgm:pt>
    <dgm:pt modelId="{E073D541-E349-6041-B0F8-F1F3D8D25846}" type="sibTrans" cxnId="{073682AB-EC5D-404B-8116-7BF9BD762668}">
      <dgm:prSet/>
      <dgm:spPr/>
      <dgm:t>
        <a:bodyPr/>
        <a:lstStyle/>
        <a:p>
          <a:endParaRPr lang="en-US"/>
        </a:p>
      </dgm:t>
    </dgm:pt>
    <dgm:pt modelId="{1C06515F-4A40-CB4D-9CD8-E9150F4DB9C7}">
      <dgm:prSet phldrT="[Text]" custT="1"/>
      <dgm:spPr/>
      <dgm:t>
        <a:bodyPr/>
        <a:lstStyle/>
        <a:p>
          <a:r>
            <a:rPr lang="en-US">
              <a:noFill/>
            </a:rPr>
            <a:t> </a:t>
          </a:r>
        </a:p>
      </dgm:t>
    </dgm:pt>
    <dgm:pt modelId="{1763DCBD-1C18-8F42-9AA0-29453D00876E}" type="parTrans" cxnId="{3DAECC4F-D732-FF4B-AA37-9A51CE129A4D}">
      <dgm:prSet/>
      <dgm:spPr/>
      <dgm:t>
        <a:bodyPr/>
        <a:lstStyle/>
        <a:p>
          <a:endParaRPr lang="en-US"/>
        </a:p>
      </dgm:t>
    </dgm:pt>
    <dgm:pt modelId="{051CC17B-7F67-C249-B62E-7D9E1043BDC1}" type="sibTrans" cxnId="{3DAECC4F-D732-FF4B-AA37-9A51CE129A4D}">
      <dgm:prSet/>
      <dgm:spPr/>
      <dgm:t>
        <a:bodyPr/>
        <a:lstStyle/>
        <a:p>
          <a:endParaRPr lang="en-US"/>
        </a:p>
      </dgm:t>
    </dgm:pt>
    <dgm:pt modelId="{272DDEE0-6145-0C49-9B90-0FB2E3F396C9}" type="pres">
      <dgm:prSet presAssocID="{65D2F013-CC2F-7C40-9B7F-736D78EF99BF}" presName="linear" presStyleCnt="0">
        <dgm:presLayoutVars>
          <dgm:animLvl val="lvl"/>
          <dgm:resizeHandles val="exact"/>
        </dgm:presLayoutVars>
      </dgm:prSet>
      <dgm:spPr/>
    </dgm:pt>
    <dgm:pt modelId="{EF5F3C62-A7D6-D045-8863-FB134595E9BE}" type="pres">
      <dgm:prSet presAssocID="{56EE1732-E266-FA4A-A35E-A55580D6FD78}" presName="parentText" presStyleLbl="node1" presStyleIdx="0" presStyleCnt="2" custScaleY="108901">
        <dgm:presLayoutVars>
          <dgm:chMax val="0"/>
          <dgm:bulletEnabled val="1"/>
        </dgm:presLayoutVars>
      </dgm:prSet>
      <dgm:spPr/>
    </dgm:pt>
    <dgm:pt modelId="{CFFD909E-0359-914E-9006-6E599F115B1E}" type="pres">
      <dgm:prSet presAssocID="{56EE1732-E266-FA4A-A35E-A55580D6FD78}" presName="childText" presStyleLbl="revTx" presStyleIdx="0" presStyleCnt="1">
        <dgm:presLayoutVars>
          <dgm:bulletEnabled val="1"/>
        </dgm:presLayoutVars>
      </dgm:prSet>
      <dgm:spPr/>
    </dgm:pt>
    <dgm:pt modelId="{D9348D3C-D163-C744-A08C-B9F0B5972F44}" type="pres">
      <dgm:prSet presAssocID="{C3DA9C8F-AB1B-BE4D-BA08-B926497E9C38}" presName="parentText" presStyleLbl="node1" presStyleIdx="1" presStyleCnt="2" custScaleY="107367">
        <dgm:presLayoutVars>
          <dgm:chMax val="0"/>
          <dgm:bulletEnabled val="1"/>
        </dgm:presLayoutVars>
      </dgm:prSet>
      <dgm:spPr/>
    </dgm:pt>
  </dgm:ptLst>
  <dgm:cxnLst>
    <dgm:cxn modelId="{FE90CA17-D2D9-CF42-B822-BCC36AC5F4EF}" type="presOf" srcId="{56EE1732-E266-FA4A-A35E-A55580D6FD78}" destId="{EF5F3C62-A7D6-D045-8863-FB134595E9BE}" srcOrd="0" destOrd="0" presId="urn:microsoft.com/office/officeart/2005/8/layout/vList2"/>
    <dgm:cxn modelId="{52125139-A961-414F-A372-67D9490516FE}" srcId="{65D2F013-CC2F-7C40-9B7F-736D78EF99BF}" destId="{C3DA9C8F-AB1B-BE4D-BA08-B926497E9C38}" srcOrd="1" destOrd="0" parTransId="{D362EDDC-0D5A-6345-B5AD-8B62C57D4977}" sibTransId="{E768FC4E-F072-0D4C-A822-CCAB63595584}"/>
    <dgm:cxn modelId="{3DAECC4F-D732-FF4B-AA37-9A51CE129A4D}" srcId="{56EE1732-E266-FA4A-A35E-A55580D6FD78}" destId="{1C06515F-4A40-CB4D-9CD8-E9150F4DB9C7}" srcOrd="1" destOrd="0" parTransId="{1763DCBD-1C18-8F42-9AA0-29453D00876E}" sibTransId="{051CC17B-7F67-C249-B62E-7D9E1043BDC1}"/>
    <dgm:cxn modelId="{2532FF64-AF43-C340-ADE4-8F039A29B7E5}" type="presOf" srcId="{2BFA0814-9CE6-9E45-A10A-FB7DB4F87F6D}" destId="{CFFD909E-0359-914E-9006-6E599F115B1E}" srcOrd="0" destOrd="0" presId="urn:microsoft.com/office/officeart/2005/8/layout/vList2"/>
    <dgm:cxn modelId="{33AC0B67-05ED-C648-909F-CC2A5545382D}" type="presOf" srcId="{1C06515F-4A40-CB4D-9CD8-E9150F4DB9C7}" destId="{CFFD909E-0359-914E-9006-6E599F115B1E}" srcOrd="0" destOrd="1" presId="urn:microsoft.com/office/officeart/2005/8/layout/vList2"/>
    <dgm:cxn modelId="{10B04574-9C14-584A-808F-BE289F4DB8E7}" srcId="{65D2F013-CC2F-7C40-9B7F-736D78EF99BF}" destId="{56EE1732-E266-FA4A-A35E-A55580D6FD78}" srcOrd="0" destOrd="0" parTransId="{870E3679-36E8-9446-A648-4A9238FA940F}" sibTransId="{BBB473D1-2DA6-E347-BFFC-9D1B960458FA}"/>
    <dgm:cxn modelId="{5F58A599-F91D-3D40-BEF8-BAF53931A61F}" type="presOf" srcId="{5933F118-CE3B-064C-BCCC-4827CD87DC74}" destId="{CFFD909E-0359-914E-9006-6E599F115B1E}" srcOrd="0" destOrd="2" presId="urn:microsoft.com/office/officeart/2005/8/layout/vList2"/>
    <dgm:cxn modelId="{36A1FFA5-90C4-C741-8BB1-CA90614534BD}" srcId="{56EE1732-E266-FA4A-A35E-A55580D6FD78}" destId="{5933F118-CE3B-064C-BCCC-4827CD87DC74}" srcOrd="2" destOrd="0" parTransId="{702E8AB7-7D27-6249-83EA-DD62A3FBFA14}" sibTransId="{03C68339-3400-F64E-BF78-3A1232A2CFB3}"/>
    <dgm:cxn modelId="{08EB67AB-6FCB-3142-8DE4-2D600CB1BA99}" type="presOf" srcId="{65D2F013-CC2F-7C40-9B7F-736D78EF99BF}" destId="{272DDEE0-6145-0C49-9B90-0FB2E3F396C9}" srcOrd="0" destOrd="0" presId="urn:microsoft.com/office/officeart/2005/8/layout/vList2"/>
    <dgm:cxn modelId="{073682AB-EC5D-404B-8116-7BF9BD762668}" srcId="{56EE1732-E266-FA4A-A35E-A55580D6FD78}" destId="{2BFA0814-9CE6-9E45-A10A-FB7DB4F87F6D}" srcOrd="0" destOrd="0" parTransId="{ED4F2207-2DA1-1544-9864-3BB4200CD41F}" sibTransId="{E073D541-E349-6041-B0F8-F1F3D8D25846}"/>
    <dgm:cxn modelId="{11A8E6B9-6970-5642-BAB8-832BD910C691}" type="presOf" srcId="{C3DA9C8F-AB1B-BE4D-BA08-B926497E9C38}" destId="{D9348D3C-D163-C744-A08C-B9F0B5972F44}" srcOrd="0" destOrd="0" presId="urn:microsoft.com/office/officeart/2005/8/layout/vList2"/>
    <dgm:cxn modelId="{551C7AFB-11CE-8243-B42A-EB76D7108DF9}" type="presParOf" srcId="{272DDEE0-6145-0C49-9B90-0FB2E3F396C9}" destId="{EF5F3C62-A7D6-D045-8863-FB134595E9BE}" srcOrd="0" destOrd="0" presId="urn:microsoft.com/office/officeart/2005/8/layout/vList2"/>
    <dgm:cxn modelId="{78DBBF6C-CC06-6F43-BE72-330C8DA75950}" type="presParOf" srcId="{272DDEE0-6145-0C49-9B90-0FB2E3F396C9}" destId="{CFFD909E-0359-914E-9006-6E599F115B1E}" srcOrd="1" destOrd="0" presId="urn:microsoft.com/office/officeart/2005/8/layout/vList2"/>
    <dgm:cxn modelId="{BCC7A2BF-9E62-B049-991B-3EB99DD97A7E}" type="presParOf" srcId="{272DDEE0-6145-0C49-9B90-0FB2E3F396C9}" destId="{D9348D3C-D163-C744-A08C-B9F0B5972F4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What do price indexes measure?</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custT="1"/>
      <dgm:spPr/>
      <dgm:t>
        <a:bodyPr lIns="82296"/>
        <a:lstStyle/>
        <a:p>
          <a:pPr marL="0"/>
          <a:r>
            <a:rPr lang="en-US" sz="2400" dirty="0"/>
            <a:t>2. What is the difference between the CPI and the GDP deflator? How about between the CPI and Chained CPI?  Which would you use if you wanted to measure whether your own earnings this year were higher than they were last year?</a:t>
          </a:r>
          <a:endParaRPr lang="en-US" sz="2200" dirty="0"/>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2A6894D4-DC96-4F43-934B-30512AA0D6F9}">
      <dgm:prSet custT="1"/>
      <dgm:spPr/>
      <dgm:t>
        <a:bodyPr/>
        <a:lstStyle/>
        <a:p>
          <a:r>
            <a:rPr lang="en-US" sz="2400" dirty="0"/>
            <a:t>3. The CPI was 241.0 in 2016 compared to 99.6 in 1983. Suppose that the price of a ticket at a local movie theater rose from $4 to $12 between 1983 and 2016. Did the real ticket price increase or decrease? Calculate the 1983 ticket price measured in 2016 dollars.</a:t>
          </a:r>
        </a:p>
      </dgm:t>
    </dgm:pt>
    <dgm:pt modelId="{4C12398C-F95C-EE4D-8D8C-F36428AB3EF8}" type="parTrans" cxnId="{AEFB6D5C-1558-AA4F-B8D5-8AD84377ED08}">
      <dgm:prSet/>
      <dgm:spPr/>
      <dgm:t>
        <a:bodyPr/>
        <a:lstStyle/>
        <a:p>
          <a:endParaRPr lang="en-US"/>
        </a:p>
      </dgm:t>
    </dgm:pt>
    <dgm:pt modelId="{37797655-55D1-9945-BC48-E05202BD2DEE}" type="sibTrans" cxnId="{AEFB6D5C-1558-AA4F-B8D5-8AD84377ED08}">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3"/>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3" custScaleY="181675"/>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3"/>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3" custScaleY="507655"/>
      <dgm:spPr/>
    </dgm:pt>
    <dgm:pt modelId="{B4949F2F-950A-E845-AA7E-40BA0DA57F0E}" type="pres">
      <dgm:prSet presAssocID="{B2BCAA95-7554-1144-A51D-D488B27442B3}" presName="vert1" presStyleCnt="0"/>
      <dgm:spPr/>
    </dgm:pt>
    <dgm:pt modelId="{ECBA4111-2DAD-5849-BBC7-C899211EBF14}" type="pres">
      <dgm:prSet presAssocID="{2A6894D4-DC96-4F43-934B-30512AA0D6F9}" presName="thickLine" presStyleLbl="alignNode1" presStyleIdx="2" presStyleCnt="3"/>
      <dgm:spPr/>
    </dgm:pt>
    <dgm:pt modelId="{ABB0C61A-673D-5B42-ADA0-E0252C9E0353}" type="pres">
      <dgm:prSet presAssocID="{2A6894D4-DC96-4F43-934B-30512AA0D6F9}" presName="horz1" presStyleCnt="0"/>
      <dgm:spPr/>
    </dgm:pt>
    <dgm:pt modelId="{A4495BF3-6CB2-DE46-9C0C-F38699097FC1}" type="pres">
      <dgm:prSet presAssocID="{2A6894D4-DC96-4F43-934B-30512AA0D6F9}" presName="tx1" presStyleLbl="revTx" presStyleIdx="2" presStyleCnt="3" custScaleY="605745"/>
      <dgm:spPr/>
    </dgm:pt>
    <dgm:pt modelId="{8C32AB71-F04B-BD45-BE9B-792CF1B0981B}" type="pres">
      <dgm:prSet presAssocID="{2A6894D4-DC96-4F43-934B-30512AA0D6F9}"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AEFB6D5C-1558-AA4F-B8D5-8AD84377ED08}" srcId="{B8B9FAC9-DA7F-408E-9F38-FBA266BF6D4A}" destId="{2A6894D4-DC96-4F43-934B-30512AA0D6F9}" srcOrd="2" destOrd="0" parTransId="{4C12398C-F95C-EE4D-8D8C-F36428AB3EF8}" sibTransId="{37797655-55D1-9945-BC48-E05202BD2DEE}"/>
    <dgm:cxn modelId="{94C5855E-3450-F045-A0BE-9BB63DF3CD94}" type="presOf" srcId="{B2BCAA95-7554-1144-A51D-D488B27442B3}" destId="{D3D1FA58-F26D-3D43-88B2-D11BF9BE302F}" srcOrd="0" destOrd="0" presId="urn:microsoft.com/office/officeart/2008/layout/LinedList"/>
    <dgm:cxn modelId="{956DC087-7282-614B-81E3-EE9407046D80}" type="presOf" srcId="{2A6894D4-DC96-4F43-934B-30512AA0D6F9}" destId="{A4495BF3-6CB2-DE46-9C0C-F38699097FC1}"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 modelId="{AAEC0DDF-ABC7-B040-9407-2A4ACA5DC89E}" type="presParOf" srcId="{B7EFA218-8B3B-4A18-8423-43E679B4D399}" destId="{ECBA4111-2DAD-5849-BBC7-C899211EBF14}" srcOrd="4" destOrd="0" presId="urn:microsoft.com/office/officeart/2008/layout/LinedList"/>
    <dgm:cxn modelId="{E11BFF8F-213F-0846-B3FC-CC3232AF64DF}" type="presParOf" srcId="{B7EFA218-8B3B-4A18-8423-43E679B4D399}" destId="{ABB0C61A-673D-5B42-ADA0-E0252C9E0353}" srcOrd="5" destOrd="0" presId="urn:microsoft.com/office/officeart/2008/layout/LinedList"/>
    <dgm:cxn modelId="{C2AC9C17-5E2B-C84B-BD29-C608BA1D6292}" type="presParOf" srcId="{ABB0C61A-673D-5B42-ADA0-E0252C9E0353}" destId="{A4495BF3-6CB2-DE46-9C0C-F38699097FC1}" srcOrd="0" destOrd="0" presId="urn:microsoft.com/office/officeart/2008/layout/LinedList"/>
    <dgm:cxn modelId="{C0FD3E87-0658-D64F-9E9D-7CEBE05F9584}" type="presParOf" srcId="{ABB0C61A-673D-5B42-ADA0-E0252C9E0353}" destId="{8C32AB71-F04B-BD45-BE9B-792CF1B0981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4. Use the above data to answer these questions.</a:t>
          </a:r>
        </a:p>
        <a:p>
          <a:pPr marL="301752"/>
          <a:r>
            <a:rPr lang="en-US" sz="2400" dirty="0"/>
            <a:t>(a) Calculate real GDP in 2015, 2017, and 2019 in 2012 dollars.</a:t>
          </a:r>
        </a:p>
        <a:p>
          <a:pPr marL="301752"/>
          <a:r>
            <a:rPr lang="en-US" sz="2400" dirty="0"/>
            <a:t>(b) What was the percent change in real GDP between 2015 and 2017? What was the percent change between 2017 and 2019?</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036AECD-5701-3F49-84D3-3E8FE1414DF5}"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81EBFD9-428D-0D44-A249-57B69A8187AA}">
      <dgm:prSet phldrT="[Text]"/>
      <dgm:spPr/>
      <dgm:t>
        <a:bodyPr/>
        <a:lstStyle/>
        <a:p>
          <a:r>
            <a:rPr lang="en-US" dirty="0"/>
            <a:t>Shortcomings of GDP:</a:t>
          </a:r>
        </a:p>
      </dgm:t>
    </dgm:pt>
    <dgm:pt modelId="{915091A0-0B3C-DF4E-A876-AE80193E4F77}" type="parTrans" cxnId="{229DB83F-91CC-114E-BD71-CECAA65A83F4}">
      <dgm:prSet/>
      <dgm:spPr/>
      <dgm:t>
        <a:bodyPr/>
        <a:lstStyle/>
        <a:p>
          <a:endParaRPr lang="en-US"/>
        </a:p>
      </dgm:t>
    </dgm:pt>
    <dgm:pt modelId="{00091D52-9254-C848-9C85-7163132C265E}" type="sibTrans" cxnId="{229DB83F-91CC-114E-BD71-CECAA65A83F4}">
      <dgm:prSet/>
      <dgm:spPr/>
      <dgm:t>
        <a:bodyPr/>
        <a:lstStyle/>
        <a:p>
          <a:endParaRPr lang="en-US"/>
        </a:p>
      </dgm:t>
    </dgm:pt>
    <dgm:pt modelId="{D7798F49-B1CA-2649-891F-1F439169ABF7}">
      <dgm:prSet phldrT="[Text]"/>
      <dgm:spPr/>
      <dgm:t>
        <a:bodyPr/>
        <a:lstStyle/>
        <a:p>
          <a:r>
            <a:rPr lang="en-US" dirty="0"/>
            <a:t>It does not count non-market production.</a:t>
          </a:r>
        </a:p>
      </dgm:t>
    </dgm:pt>
    <dgm:pt modelId="{5BCD958A-BEAD-4F47-97A8-D598AE39F342}" type="parTrans" cxnId="{E83CC580-C7A5-424E-B1FA-A02D622C8FDF}">
      <dgm:prSet/>
      <dgm:spPr/>
      <dgm:t>
        <a:bodyPr/>
        <a:lstStyle/>
        <a:p>
          <a:endParaRPr lang="en-US"/>
        </a:p>
      </dgm:t>
    </dgm:pt>
    <dgm:pt modelId="{AD43054C-4DFA-4A48-8BF9-2796D14E8EC8}" type="sibTrans" cxnId="{E83CC580-C7A5-424E-B1FA-A02D622C8FDF}">
      <dgm:prSet/>
      <dgm:spPr/>
      <dgm:t>
        <a:bodyPr/>
        <a:lstStyle/>
        <a:p>
          <a:endParaRPr lang="en-US"/>
        </a:p>
      </dgm:t>
    </dgm:pt>
    <dgm:pt modelId="{9D125D51-C711-CC49-A51D-7A9455DE3C2D}">
      <dgm:prSet phldrT="[Text]"/>
      <dgm:spPr/>
      <dgm:t>
        <a:bodyPr/>
        <a:lstStyle/>
        <a:p>
          <a:r>
            <a:rPr lang="en-US" dirty="0"/>
            <a:t>It does not count the underground economy.</a:t>
          </a:r>
        </a:p>
      </dgm:t>
    </dgm:pt>
    <dgm:pt modelId="{7FBAE123-569F-5B46-A8FB-2CC6D69CC511}" type="parTrans" cxnId="{52FF9C48-7630-014E-8192-CD6868EED1A8}">
      <dgm:prSet/>
      <dgm:spPr/>
      <dgm:t>
        <a:bodyPr/>
        <a:lstStyle/>
        <a:p>
          <a:endParaRPr lang="en-US"/>
        </a:p>
      </dgm:t>
    </dgm:pt>
    <dgm:pt modelId="{815BAA5A-0936-F046-92A7-AE5F54B6E5D0}" type="sibTrans" cxnId="{52FF9C48-7630-014E-8192-CD6868EED1A8}">
      <dgm:prSet/>
      <dgm:spPr/>
      <dgm:t>
        <a:bodyPr/>
        <a:lstStyle/>
        <a:p>
          <a:endParaRPr lang="en-US"/>
        </a:p>
      </dgm:t>
    </dgm:pt>
    <dgm:pt modelId="{BC26BCAE-3581-134A-BBC4-2162DA836F71}">
      <dgm:prSet phldrT="[Text]"/>
      <dgm:spPr/>
      <dgm:t>
        <a:bodyPr/>
        <a:lstStyle/>
        <a:p>
          <a:r>
            <a:rPr lang="en-US" dirty="0"/>
            <a:t>It makes no adjustment for leisure.</a:t>
          </a:r>
        </a:p>
      </dgm:t>
    </dgm:pt>
    <dgm:pt modelId="{C860C192-98CB-D648-BD63-5FEA93ACC09F}" type="parTrans" cxnId="{A5E8AA72-3264-6043-9394-8E1368AF639B}">
      <dgm:prSet/>
      <dgm:spPr/>
      <dgm:t>
        <a:bodyPr/>
        <a:lstStyle/>
        <a:p>
          <a:endParaRPr lang="en-US"/>
        </a:p>
      </dgm:t>
    </dgm:pt>
    <dgm:pt modelId="{FC06E544-C759-7E4B-8FD2-BDC775B801F6}" type="sibTrans" cxnId="{A5E8AA72-3264-6043-9394-8E1368AF639B}">
      <dgm:prSet/>
      <dgm:spPr/>
      <dgm:t>
        <a:bodyPr/>
        <a:lstStyle/>
        <a:p>
          <a:endParaRPr lang="en-US"/>
        </a:p>
      </dgm:t>
    </dgm:pt>
    <dgm:pt modelId="{A697420D-8D3B-C044-B50B-3713E01E6456}">
      <dgm:prSet phldrT="[Text]"/>
      <dgm:spPr/>
      <dgm:t>
        <a:bodyPr/>
        <a:lstStyle/>
        <a:p>
          <a:r>
            <a:rPr lang="en-US" dirty="0"/>
            <a:t>It probably understates output increases because of the problem of estimating improvements in the quality of products.</a:t>
          </a:r>
        </a:p>
      </dgm:t>
    </dgm:pt>
    <dgm:pt modelId="{22B1765F-9D22-A443-ABB4-F588B9E703CD}" type="parTrans" cxnId="{18F05617-522F-DA48-8DC2-F881740AA2DC}">
      <dgm:prSet/>
      <dgm:spPr/>
      <dgm:t>
        <a:bodyPr/>
        <a:lstStyle/>
        <a:p>
          <a:endParaRPr lang="en-US"/>
        </a:p>
      </dgm:t>
    </dgm:pt>
    <dgm:pt modelId="{1291F35C-9875-F341-876B-A283741B7668}" type="sibTrans" cxnId="{18F05617-522F-DA48-8DC2-F881740AA2DC}">
      <dgm:prSet/>
      <dgm:spPr/>
      <dgm:t>
        <a:bodyPr/>
        <a:lstStyle/>
        <a:p>
          <a:endParaRPr lang="en-US"/>
        </a:p>
      </dgm:t>
    </dgm:pt>
    <dgm:pt modelId="{F7319B17-A4A6-6D4C-A542-BBF35D182040}">
      <dgm:prSet phldrT="[Text]"/>
      <dgm:spPr/>
      <dgm:t>
        <a:bodyPr/>
        <a:lstStyle/>
        <a:p>
          <a:r>
            <a:rPr lang="en-US" dirty="0"/>
            <a:t>It does not adjust for harmful side effects.</a:t>
          </a:r>
        </a:p>
      </dgm:t>
    </dgm:pt>
    <dgm:pt modelId="{2ED45FF6-34C8-1946-92E4-2CEDE4BE97BA}" type="parTrans" cxnId="{AC8A9F8D-CD87-2E48-9186-E0453C74814C}">
      <dgm:prSet/>
      <dgm:spPr/>
      <dgm:t>
        <a:bodyPr/>
        <a:lstStyle/>
        <a:p>
          <a:endParaRPr lang="en-US"/>
        </a:p>
      </dgm:t>
    </dgm:pt>
    <dgm:pt modelId="{7A191794-864A-1D41-925A-85902D8F097A}" type="sibTrans" cxnId="{AC8A9F8D-CD87-2E48-9186-E0453C74814C}">
      <dgm:prSet/>
      <dgm:spPr/>
      <dgm:t>
        <a:bodyPr/>
        <a:lstStyle/>
        <a:p>
          <a:endParaRPr lang="en-US"/>
        </a:p>
      </dgm:t>
    </dgm:pt>
    <dgm:pt modelId="{E115F56C-3311-8A49-8F31-49B2C56A4951}">
      <dgm:prSet phldrT="[Text]"/>
      <dgm:spPr/>
      <dgm:t>
        <a:bodyPr/>
        <a:lstStyle/>
        <a:p>
          <a:r>
            <a:rPr lang="en-US" dirty="0"/>
            <a:t>It understates well being in the information age.</a:t>
          </a:r>
        </a:p>
      </dgm:t>
    </dgm:pt>
    <dgm:pt modelId="{CDD696E4-C0F1-1141-BEDF-71AFB3356AD5}" type="parTrans" cxnId="{D9094B9D-290D-6642-95EC-885B98B37265}">
      <dgm:prSet/>
      <dgm:spPr/>
    </dgm:pt>
    <dgm:pt modelId="{0ACA40A8-B0FE-F348-B3F4-46C734AB856F}" type="sibTrans" cxnId="{D9094B9D-290D-6642-95EC-885B98B37265}">
      <dgm:prSet/>
      <dgm:spPr/>
    </dgm:pt>
    <dgm:pt modelId="{0FF40B7B-48BD-704C-A646-5903CAFEBB9F}" type="pres">
      <dgm:prSet presAssocID="{5036AECD-5701-3F49-84D3-3E8FE1414DF5}" presName="linear" presStyleCnt="0">
        <dgm:presLayoutVars>
          <dgm:animLvl val="lvl"/>
          <dgm:resizeHandles val="exact"/>
        </dgm:presLayoutVars>
      </dgm:prSet>
      <dgm:spPr/>
    </dgm:pt>
    <dgm:pt modelId="{A2115DA7-2755-9942-9E0A-17729D1F595C}" type="pres">
      <dgm:prSet presAssocID="{581EBFD9-428D-0D44-A249-57B69A8187AA}" presName="parentText" presStyleLbl="node1" presStyleIdx="0" presStyleCnt="1">
        <dgm:presLayoutVars>
          <dgm:chMax val="0"/>
          <dgm:bulletEnabled val="1"/>
        </dgm:presLayoutVars>
      </dgm:prSet>
      <dgm:spPr/>
    </dgm:pt>
    <dgm:pt modelId="{E2286BB8-66DD-DD48-92EE-49B38F3A601B}" type="pres">
      <dgm:prSet presAssocID="{581EBFD9-428D-0D44-A249-57B69A8187AA}" presName="childText" presStyleLbl="revTx" presStyleIdx="0" presStyleCnt="1">
        <dgm:presLayoutVars>
          <dgm:bulletEnabled val="1"/>
        </dgm:presLayoutVars>
      </dgm:prSet>
      <dgm:spPr/>
    </dgm:pt>
  </dgm:ptLst>
  <dgm:cxnLst>
    <dgm:cxn modelId="{18F05617-522F-DA48-8DC2-F881740AA2DC}" srcId="{581EBFD9-428D-0D44-A249-57B69A8187AA}" destId="{A697420D-8D3B-C044-B50B-3713E01E6456}" srcOrd="3" destOrd="0" parTransId="{22B1765F-9D22-A443-ABB4-F588B9E703CD}" sibTransId="{1291F35C-9875-F341-876B-A283741B7668}"/>
    <dgm:cxn modelId="{5BEFFF25-1440-794F-A48C-7FD1EECC0591}" type="presOf" srcId="{D7798F49-B1CA-2649-891F-1F439169ABF7}" destId="{E2286BB8-66DD-DD48-92EE-49B38F3A601B}" srcOrd="0" destOrd="0" presId="urn:microsoft.com/office/officeart/2005/8/layout/vList2"/>
    <dgm:cxn modelId="{229DB83F-91CC-114E-BD71-CECAA65A83F4}" srcId="{5036AECD-5701-3F49-84D3-3E8FE1414DF5}" destId="{581EBFD9-428D-0D44-A249-57B69A8187AA}" srcOrd="0" destOrd="0" parTransId="{915091A0-0B3C-DF4E-A876-AE80193E4F77}" sibTransId="{00091D52-9254-C848-9C85-7163132C265E}"/>
    <dgm:cxn modelId="{3E57DB46-D0CD-C44E-B63A-5DA76F8FB75E}" type="presOf" srcId="{BC26BCAE-3581-134A-BBC4-2162DA836F71}" destId="{E2286BB8-66DD-DD48-92EE-49B38F3A601B}" srcOrd="0" destOrd="2" presId="urn:microsoft.com/office/officeart/2005/8/layout/vList2"/>
    <dgm:cxn modelId="{52FF9C48-7630-014E-8192-CD6868EED1A8}" srcId="{581EBFD9-428D-0D44-A249-57B69A8187AA}" destId="{9D125D51-C711-CC49-A51D-7A9455DE3C2D}" srcOrd="1" destOrd="0" parTransId="{7FBAE123-569F-5B46-A8FB-2CC6D69CC511}" sibTransId="{815BAA5A-0936-F046-92A7-AE5F54B6E5D0}"/>
    <dgm:cxn modelId="{E2D48854-905B-B34C-8927-3DF4BB84B444}" type="presOf" srcId="{F7319B17-A4A6-6D4C-A542-BBF35D182040}" destId="{E2286BB8-66DD-DD48-92EE-49B38F3A601B}" srcOrd="0" destOrd="4" presId="urn:microsoft.com/office/officeart/2005/8/layout/vList2"/>
    <dgm:cxn modelId="{A5E8AA72-3264-6043-9394-8E1368AF639B}" srcId="{581EBFD9-428D-0D44-A249-57B69A8187AA}" destId="{BC26BCAE-3581-134A-BBC4-2162DA836F71}" srcOrd="2" destOrd="0" parTransId="{C860C192-98CB-D648-BD63-5FEA93ACC09F}" sibTransId="{FC06E544-C759-7E4B-8FD2-BDC775B801F6}"/>
    <dgm:cxn modelId="{E83CC580-C7A5-424E-B1FA-A02D622C8FDF}" srcId="{581EBFD9-428D-0D44-A249-57B69A8187AA}" destId="{D7798F49-B1CA-2649-891F-1F439169ABF7}" srcOrd="0" destOrd="0" parTransId="{5BCD958A-BEAD-4F47-97A8-D598AE39F342}" sibTransId="{AD43054C-4DFA-4A48-8BF9-2796D14E8EC8}"/>
    <dgm:cxn modelId="{AC8A9F8D-CD87-2E48-9186-E0453C74814C}" srcId="{581EBFD9-428D-0D44-A249-57B69A8187AA}" destId="{F7319B17-A4A6-6D4C-A542-BBF35D182040}" srcOrd="4" destOrd="0" parTransId="{2ED45FF6-34C8-1946-92E4-2CEDE4BE97BA}" sibTransId="{7A191794-864A-1D41-925A-85902D8F097A}"/>
    <dgm:cxn modelId="{24D75995-9C80-B849-8FEC-30EE6C8F9B02}" type="presOf" srcId="{5036AECD-5701-3F49-84D3-3E8FE1414DF5}" destId="{0FF40B7B-48BD-704C-A646-5903CAFEBB9F}" srcOrd="0" destOrd="0" presId="urn:microsoft.com/office/officeart/2005/8/layout/vList2"/>
    <dgm:cxn modelId="{D9094B9D-290D-6642-95EC-885B98B37265}" srcId="{581EBFD9-428D-0D44-A249-57B69A8187AA}" destId="{E115F56C-3311-8A49-8F31-49B2C56A4951}" srcOrd="5" destOrd="0" parTransId="{CDD696E4-C0F1-1141-BEDF-71AFB3356AD5}" sibTransId="{0ACA40A8-B0FE-F348-B3F4-46C734AB856F}"/>
    <dgm:cxn modelId="{19B986BB-334E-E742-A664-CB2E5F3F7A35}" type="presOf" srcId="{581EBFD9-428D-0D44-A249-57B69A8187AA}" destId="{A2115DA7-2755-9942-9E0A-17729D1F595C}" srcOrd="0" destOrd="0" presId="urn:microsoft.com/office/officeart/2005/8/layout/vList2"/>
    <dgm:cxn modelId="{F0E152CA-9AB9-634B-B595-0CD3A33C19EF}" type="presOf" srcId="{9D125D51-C711-CC49-A51D-7A9455DE3C2D}" destId="{E2286BB8-66DD-DD48-92EE-49B38F3A601B}" srcOrd="0" destOrd="1" presId="urn:microsoft.com/office/officeart/2005/8/layout/vList2"/>
    <dgm:cxn modelId="{791C8FF4-28C5-A64B-AF05-54C034B47265}" type="presOf" srcId="{E115F56C-3311-8A49-8F31-49B2C56A4951}" destId="{E2286BB8-66DD-DD48-92EE-49B38F3A601B}" srcOrd="0" destOrd="5" presId="urn:microsoft.com/office/officeart/2005/8/layout/vList2"/>
    <dgm:cxn modelId="{9B8F5FF6-B4BC-C748-B50D-1DF14A7115C0}" type="presOf" srcId="{A697420D-8D3B-C044-B50B-3713E01E6456}" destId="{E2286BB8-66DD-DD48-92EE-49B38F3A601B}" srcOrd="0" destOrd="3" presId="urn:microsoft.com/office/officeart/2005/8/layout/vList2"/>
    <dgm:cxn modelId="{E3CDFE8B-A400-9643-8425-711D11B7824B}" type="presParOf" srcId="{0FF40B7B-48BD-704C-A646-5903CAFEBB9F}" destId="{A2115DA7-2755-9942-9E0A-17729D1F595C}" srcOrd="0" destOrd="0" presId="urn:microsoft.com/office/officeart/2005/8/layout/vList2"/>
    <dgm:cxn modelId="{96F73C8D-44CD-AE4C-AD41-B031A0623B3B}" type="presParOf" srcId="{0FF40B7B-48BD-704C-A646-5903CAFEBB9F}" destId="{E2286BB8-66DD-DD48-92EE-49B38F3A601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8077177-C8DA-254B-BB7E-368025D8004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US"/>
        </a:p>
      </dgm:t>
    </dgm:pt>
    <dgm:pt modelId="{70CBB742-6B3A-1041-97D0-68F152F5F3D3}">
      <dgm:prSet phldrT="[Text]"/>
      <dgm:spPr/>
      <dgm:t>
        <a:bodyPr/>
        <a:lstStyle/>
        <a:p>
          <a:r>
            <a:rPr lang="en-US" dirty="0"/>
            <a:t>• Some entrepreneurs bring about changes that touch nearly everyone in the world. The late Steve Jobs, co-founder and the marketing genius of Apple Inc., was such an entrepreneur. In 1977 he and his friend Stephen Wozniak created one of the first personal computers ever made—and it was easy enough for almost anyone to use.</a:t>
          </a:r>
        </a:p>
        <a:p>
          <a:r>
            <a:rPr lang="en-US" dirty="0"/>
            <a:t>• That was just the beginning. Apple invented the computer’s icon and mouse and the iPhone—tools unknown a generation ago that we now take for granted. Apple also created the iPod, then iTunes, and then the iTunes store, which made it one of the nation’s biggest retailers of music. Then Apple TV appeared, available on an iPhone.</a:t>
          </a:r>
        </a:p>
        <a:p>
          <a:r>
            <a:rPr lang="en-US" dirty="0"/>
            <a:t>• Jobs tried other businesses. A spectacular success was turning a small company, Pixar, into the company that created Toy Story, the first feature film entirely animated by computer. That company made Jobs a billionaire.</a:t>
          </a:r>
        </a:p>
      </dgm:t>
    </dgm:pt>
    <dgm:pt modelId="{074B171E-3237-974C-A94A-CFA9C3A07DF0}" type="parTrans" cxnId="{930D5BF8-7E19-7547-81FB-353C3FE5FBFC}">
      <dgm:prSet/>
      <dgm:spPr/>
      <dgm:t>
        <a:bodyPr/>
        <a:lstStyle/>
        <a:p>
          <a:endParaRPr lang="en-US"/>
        </a:p>
      </dgm:t>
    </dgm:pt>
    <dgm:pt modelId="{271CF878-EF33-7545-B287-F92CE00EDA87}" type="sibTrans" cxnId="{930D5BF8-7E19-7547-81FB-353C3FE5FBFC}">
      <dgm:prSet/>
      <dgm:spPr/>
      <dgm:t>
        <a:bodyPr/>
        <a:lstStyle/>
        <a:p>
          <a:endParaRPr lang="en-US"/>
        </a:p>
      </dgm:t>
    </dgm:pt>
    <dgm:pt modelId="{FBA23E6D-0B39-3C40-BD40-6FE2D9A01F12}" type="pres">
      <dgm:prSet presAssocID="{28077177-C8DA-254B-BB7E-368025D8004F}" presName="vert0" presStyleCnt="0">
        <dgm:presLayoutVars>
          <dgm:dir/>
          <dgm:animOne val="branch"/>
          <dgm:animLvl val="lvl"/>
        </dgm:presLayoutVars>
      </dgm:prSet>
      <dgm:spPr/>
    </dgm:pt>
    <dgm:pt modelId="{F82FAF5C-A4E3-3E49-AE51-B374416E01C0}" type="pres">
      <dgm:prSet presAssocID="{70CBB742-6B3A-1041-97D0-68F152F5F3D3}" presName="thickLine" presStyleLbl="alignNode1" presStyleIdx="0" presStyleCnt="1"/>
      <dgm:spPr/>
    </dgm:pt>
    <dgm:pt modelId="{03A4E282-4BEC-0940-8E03-F03BE8F0A4ED}" type="pres">
      <dgm:prSet presAssocID="{70CBB742-6B3A-1041-97D0-68F152F5F3D3}" presName="horz1" presStyleCnt="0"/>
      <dgm:spPr/>
    </dgm:pt>
    <dgm:pt modelId="{3C5943EA-BE6F-1045-83D3-03B9137578C9}" type="pres">
      <dgm:prSet presAssocID="{70CBB742-6B3A-1041-97D0-68F152F5F3D3}" presName="tx1" presStyleLbl="revTx" presStyleIdx="0" presStyleCnt="1"/>
      <dgm:spPr/>
    </dgm:pt>
    <dgm:pt modelId="{C6BA6227-BF5E-BE46-8FE2-8580C4BABCD9}" type="pres">
      <dgm:prSet presAssocID="{70CBB742-6B3A-1041-97D0-68F152F5F3D3}" presName="vert1" presStyleCnt="0"/>
      <dgm:spPr/>
    </dgm:pt>
  </dgm:ptLst>
  <dgm:cxnLst>
    <dgm:cxn modelId="{47D12F53-9764-BC4D-87ED-E8D0A8FF3DF5}" type="presOf" srcId="{28077177-C8DA-254B-BB7E-368025D8004F}" destId="{FBA23E6D-0B39-3C40-BD40-6FE2D9A01F12}" srcOrd="0" destOrd="0" presId="urn:microsoft.com/office/officeart/2008/layout/LinedList"/>
    <dgm:cxn modelId="{3248A5CE-FE47-BC48-B1B5-9F1E8040EAB6}" type="presOf" srcId="{70CBB742-6B3A-1041-97D0-68F152F5F3D3}" destId="{3C5943EA-BE6F-1045-83D3-03B9137578C9}" srcOrd="0" destOrd="0" presId="urn:microsoft.com/office/officeart/2008/layout/LinedList"/>
    <dgm:cxn modelId="{930D5BF8-7E19-7547-81FB-353C3FE5FBFC}" srcId="{28077177-C8DA-254B-BB7E-368025D8004F}" destId="{70CBB742-6B3A-1041-97D0-68F152F5F3D3}" srcOrd="0" destOrd="0" parTransId="{074B171E-3237-974C-A94A-CFA9C3A07DF0}" sibTransId="{271CF878-EF33-7545-B287-F92CE00EDA87}"/>
    <dgm:cxn modelId="{9427F851-A540-0F48-B3D4-A2E8606663CE}" type="presParOf" srcId="{FBA23E6D-0B39-3C40-BD40-6FE2D9A01F12}" destId="{F82FAF5C-A4E3-3E49-AE51-B374416E01C0}" srcOrd="0" destOrd="0" presId="urn:microsoft.com/office/officeart/2008/layout/LinedList"/>
    <dgm:cxn modelId="{AFFA52F4-FADB-AA4C-8A97-75466E59D6E2}" type="presParOf" srcId="{FBA23E6D-0B39-3C40-BD40-6FE2D9A01F12}" destId="{03A4E282-4BEC-0940-8E03-F03BE8F0A4ED}" srcOrd="1" destOrd="0" presId="urn:microsoft.com/office/officeart/2008/layout/LinedList"/>
    <dgm:cxn modelId="{612FA8E4-0822-BA4D-9A42-501ACCB49022}" type="presParOf" srcId="{03A4E282-4BEC-0940-8E03-F03BE8F0A4ED}" destId="{3C5943EA-BE6F-1045-83D3-03B9137578C9}" srcOrd="0" destOrd="0" presId="urn:microsoft.com/office/officeart/2008/layout/LinedList"/>
    <dgm:cxn modelId="{91E653F0-B3C3-4849-B9E2-180DE5B728DD}" type="presParOf" srcId="{03A4E282-4BEC-0940-8E03-F03BE8F0A4ED}" destId="{C6BA6227-BF5E-BE46-8FE2-8580C4BABC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D323FEE-A5EA-CF45-A94E-34497A836C68}"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9B52B90F-242F-6A45-864C-99C83BD91D10}">
      <dgm:prSet phldrT="[Text]"/>
      <dgm:spPr/>
      <dgm:t>
        <a:bodyPr/>
        <a:lstStyle/>
        <a:p>
          <a:r>
            <a:rPr lang="en-US" dirty="0"/>
            <a:t>In spite of its shortcomings, the evidence indicates that real GDP per person is a broad indicator of living standards.</a:t>
          </a:r>
        </a:p>
      </dgm:t>
    </dgm:pt>
    <dgm:pt modelId="{5A69D720-9FF1-E24D-AF81-8840374A4B44}" type="parTrans" cxnId="{888E5E75-C0F1-DB4B-AEC2-F4FF4F50411A}">
      <dgm:prSet/>
      <dgm:spPr/>
      <dgm:t>
        <a:bodyPr/>
        <a:lstStyle/>
        <a:p>
          <a:endParaRPr lang="en-US"/>
        </a:p>
      </dgm:t>
    </dgm:pt>
    <dgm:pt modelId="{D790C2DD-BAE6-5E47-A3BB-C4BE9CAA6DB1}" type="sibTrans" cxnId="{888E5E75-C0F1-DB4B-AEC2-F4FF4F50411A}">
      <dgm:prSet/>
      <dgm:spPr/>
      <dgm:t>
        <a:bodyPr/>
        <a:lstStyle/>
        <a:p>
          <a:endParaRPr lang="en-US"/>
        </a:p>
      </dgm:t>
    </dgm:pt>
    <dgm:pt modelId="{F63AC492-28CB-C247-B785-987EE10A7182}">
      <dgm:prSet phldrT="[Text]"/>
      <dgm:spPr/>
      <dgm:t>
        <a:bodyPr/>
        <a:lstStyle/>
        <a:p>
          <a:r>
            <a:rPr lang="en-US" dirty="0"/>
            <a:t>As real per capita GDP in the United States has increased through time, the quality of most goods has increased while the amount of work time required for their purchase has declined.</a:t>
          </a:r>
        </a:p>
      </dgm:t>
    </dgm:pt>
    <dgm:pt modelId="{FB3E8B41-E5C7-6943-A724-24F6C13E72F2}" type="parTrans" cxnId="{E971B2CB-771B-244A-80D5-504CF4F7C85F}">
      <dgm:prSet/>
      <dgm:spPr/>
      <dgm:t>
        <a:bodyPr/>
        <a:lstStyle/>
        <a:p>
          <a:endParaRPr lang="en-US"/>
        </a:p>
      </dgm:t>
    </dgm:pt>
    <dgm:pt modelId="{AE9A4A5E-948C-E042-BB44-1D06985FB042}" type="sibTrans" cxnId="{E971B2CB-771B-244A-80D5-504CF4F7C85F}">
      <dgm:prSet/>
      <dgm:spPr/>
      <dgm:t>
        <a:bodyPr/>
        <a:lstStyle/>
        <a:p>
          <a:endParaRPr lang="en-US"/>
        </a:p>
      </dgm:t>
    </dgm:pt>
    <dgm:pt modelId="{19B419CB-E2BA-4448-9B4C-7B7372AE7978}">
      <dgm:prSet phldrT="[Text]"/>
      <dgm:spPr/>
      <dgm:t>
        <a:bodyPr/>
        <a:lstStyle/>
        <a:p>
          <a:r>
            <a:rPr lang="en-US" dirty="0"/>
            <a:t>Similarly, as real per capita GDP has risen in the United States and other countries, life expectancy and leisure time have gone up, while illiteracy and infant mortality rates have gone down.</a:t>
          </a:r>
        </a:p>
      </dgm:t>
    </dgm:pt>
    <dgm:pt modelId="{2AA3D297-34C1-4F47-9A48-DACC83948D42}" type="parTrans" cxnId="{AD5E7147-573B-2945-A174-2B6BCF6838BB}">
      <dgm:prSet/>
      <dgm:spPr/>
      <dgm:t>
        <a:bodyPr/>
        <a:lstStyle/>
        <a:p>
          <a:endParaRPr lang="en-US"/>
        </a:p>
      </dgm:t>
    </dgm:pt>
    <dgm:pt modelId="{8DB729A0-E7BC-A642-AD41-57A5C9EC1857}" type="sibTrans" cxnId="{AD5E7147-573B-2945-A174-2B6BCF6838BB}">
      <dgm:prSet/>
      <dgm:spPr/>
      <dgm:t>
        <a:bodyPr/>
        <a:lstStyle/>
        <a:p>
          <a:endParaRPr lang="en-US"/>
        </a:p>
      </dgm:t>
    </dgm:pt>
    <dgm:pt modelId="{6A6460A0-00F9-5347-A7D7-CD7BFFBBB53E}" type="pres">
      <dgm:prSet presAssocID="{2D323FEE-A5EA-CF45-A94E-34497A836C68}" presName="linear" presStyleCnt="0">
        <dgm:presLayoutVars>
          <dgm:animLvl val="lvl"/>
          <dgm:resizeHandles val="exact"/>
        </dgm:presLayoutVars>
      </dgm:prSet>
      <dgm:spPr/>
    </dgm:pt>
    <dgm:pt modelId="{26F9DB71-33E1-7049-AF19-406AB94F1B61}" type="pres">
      <dgm:prSet presAssocID="{9B52B90F-242F-6A45-864C-99C83BD91D10}" presName="parentText" presStyleLbl="node1" presStyleIdx="0" presStyleCnt="1">
        <dgm:presLayoutVars>
          <dgm:chMax val="0"/>
          <dgm:bulletEnabled val="1"/>
        </dgm:presLayoutVars>
      </dgm:prSet>
      <dgm:spPr/>
    </dgm:pt>
    <dgm:pt modelId="{C1034EB2-FC54-BF42-880F-2160B27F7D64}" type="pres">
      <dgm:prSet presAssocID="{9B52B90F-242F-6A45-864C-99C83BD91D10}" presName="childText" presStyleLbl="revTx" presStyleIdx="0" presStyleCnt="1">
        <dgm:presLayoutVars>
          <dgm:bulletEnabled val="1"/>
        </dgm:presLayoutVars>
      </dgm:prSet>
      <dgm:spPr/>
    </dgm:pt>
  </dgm:ptLst>
  <dgm:cxnLst>
    <dgm:cxn modelId="{E2F5AE33-55FA-CC42-AC44-ADEC5230986A}" type="presOf" srcId="{2D323FEE-A5EA-CF45-A94E-34497A836C68}" destId="{6A6460A0-00F9-5347-A7D7-CD7BFFBBB53E}" srcOrd="0" destOrd="0" presId="urn:microsoft.com/office/officeart/2005/8/layout/vList2"/>
    <dgm:cxn modelId="{AD5E7147-573B-2945-A174-2B6BCF6838BB}" srcId="{9B52B90F-242F-6A45-864C-99C83BD91D10}" destId="{19B419CB-E2BA-4448-9B4C-7B7372AE7978}" srcOrd="1" destOrd="0" parTransId="{2AA3D297-34C1-4F47-9A48-DACC83948D42}" sibTransId="{8DB729A0-E7BC-A642-AD41-57A5C9EC1857}"/>
    <dgm:cxn modelId="{CF9AF46C-B2DD-CB46-AE4A-99E9529AB8FE}" type="presOf" srcId="{F63AC492-28CB-C247-B785-987EE10A7182}" destId="{C1034EB2-FC54-BF42-880F-2160B27F7D64}" srcOrd="0" destOrd="0" presId="urn:microsoft.com/office/officeart/2005/8/layout/vList2"/>
    <dgm:cxn modelId="{888E5E75-C0F1-DB4B-AEC2-F4FF4F50411A}" srcId="{2D323FEE-A5EA-CF45-A94E-34497A836C68}" destId="{9B52B90F-242F-6A45-864C-99C83BD91D10}" srcOrd="0" destOrd="0" parTransId="{5A69D720-9FF1-E24D-AF81-8840374A4B44}" sibTransId="{D790C2DD-BAE6-5E47-A3BB-C4BE9CAA6DB1}"/>
    <dgm:cxn modelId="{BD9CF887-7877-1146-8D23-841B0698494C}" type="presOf" srcId="{19B419CB-E2BA-4448-9B4C-7B7372AE7978}" destId="{C1034EB2-FC54-BF42-880F-2160B27F7D64}" srcOrd="0" destOrd="1" presId="urn:microsoft.com/office/officeart/2005/8/layout/vList2"/>
    <dgm:cxn modelId="{BF0BA89C-FBA0-E643-A5A7-367FD477E1C2}" type="presOf" srcId="{9B52B90F-242F-6A45-864C-99C83BD91D10}" destId="{26F9DB71-33E1-7049-AF19-406AB94F1B61}" srcOrd="0" destOrd="0" presId="urn:microsoft.com/office/officeart/2005/8/layout/vList2"/>
    <dgm:cxn modelId="{E971B2CB-771B-244A-80D5-504CF4F7C85F}" srcId="{9B52B90F-242F-6A45-864C-99C83BD91D10}" destId="{F63AC492-28CB-C247-B785-987EE10A7182}" srcOrd="0" destOrd="0" parTransId="{FB3E8B41-E5C7-6943-A724-24F6C13E72F2}" sibTransId="{AE9A4A5E-948C-E042-BB44-1D06985FB042}"/>
    <dgm:cxn modelId="{21CCA2A4-C170-F54B-8DEE-7A8F6DFDD19E}" type="presParOf" srcId="{6A6460A0-00F9-5347-A7D7-CD7BFFBBB53E}" destId="{26F9DB71-33E1-7049-AF19-406AB94F1B61}" srcOrd="0" destOrd="0" presId="urn:microsoft.com/office/officeart/2005/8/layout/vList2"/>
    <dgm:cxn modelId="{870FA3D5-ABAE-1C4F-87A9-9F20DC163E0F}" type="presParOf" srcId="{6A6460A0-00F9-5347-A7D7-CD7BFFBBB53E}" destId="{C1034EB2-FC54-BF42-880F-2160B27F7D6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34E36CA-19AA-1B4A-8A14-00D16453BB06}"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4BB65959-7497-7044-B1BF-AF643538078D}">
      <dgm:prSet phldrT="[Text]"/>
      <dgm:spPr/>
      <dgm:t>
        <a:bodyPr/>
        <a:lstStyle/>
        <a:p>
          <a:r>
            <a:rPr lang="en-US" dirty="0"/>
            <a:t>However, the “great contribution” of GDP is its ability to measure short-term fluctuations in output.</a:t>
          </a:r>
        </a:p>
      </dgm:t>
    </dgm:pt>
    <dgm:pt modelId="{CFA39170-745F-BE46-B444-F2B577EEA068}" type="parTrans" cxnId="{EB438666-BBDA-1A4F-B56A-4E93C5433535}">
      <dgm:prSet/>
      <dgm:spPr/>
      <dgm:t>
        <a:bodyPr/>
        <a:lstStyle/>
        <a:p>
          <a:endParaRPr lang="en-US"/>
        </a:p>
      </dgm:t>
    </dgm:pt>
    <dgm:pt modelId="{4D287D3A-6003-6643-AE8F-A29D4E9F6097}" type="sibTrans" cxnId="{EB438666-BBDA-1A4F-B56A-4E93C5433535}">
      <dgm:prSet/>
      <dgm:spPr/>
      <dgm:t>
        <a:bodyPr/>
        <a:lstStyle/>
        <a:p>
          <a:endParaRPr lang="en-US"/>
        </a:p>
      </dgm:t>
    </dgm:pt>
    <dgm:pt modelId="{83A6AE86-408C-6D49-802F-CD2D0F1F95D2}">
      <dgm:prSet phldrT="[Text]"/>
      <dgm:spPr/>
      <dgm:t>
        <a:bodyPr/>
        <a:lstStyle/>
        <a:p>
          <a:r>
            <a:rPr lang="en-US" dirty="0"/>
            <a:t>Year-to-year (and quarter-to-quarter) changes in real GDP provide a reasonably precise measure of what is happening to the rate of output.</a:t>
          </a:r>
        </a:p>
      </dgm:t>
    </dgm:pt>
    <dgm:pt modelId="{E458F568-2E34-5D45-BB68-120438E0687E}" type="parTrans" cxnId="{A7050D99-ABA6-DD40-BC16-4F35B9A82C8A}">
      <dgm:prSet/>
      <dgm:spPr/>
      <dgm:t>
        <a:bodyPr/>
        <a:lstStyle/>
        <a:p>
          <a:endParaRPr lang="en-US"/>
        </a:p>
      </dgm:t>
    </dgm:pt>
    <dgm:pt modelId="{1908203D-9D9F-A44A-A173-29ED0C5E441D}" type="sibTrans" cxnId="{A7050D99-ABA6-DD40-BC16-4F35B9A82C8A}">
      <dgm:prSet/>
      <dgm:spPr/>
      <dgm:t>
        <a:bodyPr/>
        <a:lstStyle/>
        <a:p>
          <a:endParaRPr lang="en-US"/>
        </a:p>
      </dgm:t>
    </dgm:pt>
    <dgm:pt modelId="{E91E7F3A-2BFA-4745-AA70-DCC51E0DF30C}" type="pres">
      <dgm:prSet presAssocID="{634E36CA-19AA-1B4A-8A14-00D16453BB06}" presName="linear" presStyleCnt="0">
        <dgm:presLayoutVars>
          <dgm:animLvl val="lvl"/>
          <dgm:resizeHandles val="exact"/>
        </dgm:presLayoutVars>
      </dgm:prSet>
      <dgm:spPr/>
    </dgm:pt>
    <dgm:pt modelId="{F2B23A79-D844-E347-A5FE-2DAC366AD8EF}" type="pres">
      <dgm:prSet presAssocID="{4BB65959-7497-7044-B1BF-AF643538078D}" presName="parentText" presStyleLbl="node1" presStyleIdx="0" presStyleCnt="1">
        <dgm:presLayoutVars>
          <dgm:chMax val="0"/>
          <dgm:bulletEnabled val="1"/>
        </dgm:presLayoutVars>
      </dgm:prSet>
      <dgm:spPr/>
    </dgm:pt>
    <dgm:pt modelId="{0463E862-F6B8-F242-B365-92C13976ECA4}" type="pres">
      <dgm:prSet presAssocID="{4BB65959-7497-7044-B1BF-AF643538078D}" presName="childText" presStyleLbl="revTx" presStyleIdx="0" presStyleCnt="1">
        <dgm:presLayoutVars>
          <dgm:bulletEnabled val="1"/>
        </dgm:presLayoutVars>
      </dgm:prSet>
      <dgm:spPr/>
    </dgm:pt>
  </dgm:ptLst>
  <dgm:cxnLst>
    <dgm:cxn modelId="{7E9A8249-39C1-D74C-A752-595FEF87CFEB}" type="presOf" srcId="{634E36CA-19AA-1B4A-8A14-00D16453BB06}" destId="{E91E7F3A-2BFA-4745-AA70-DCC51E0DF30C}" srcOrd="0" destOrd="0" presId="urn:microsoft.com/office/officeart/2005/8/layout/vList2"/>
    <dgm:cxn modelId="{EB438666-BBDA-1A4F-B56A-4E93C5433535}" srcId="{634E36CA-19AA-1B4A-8A14-00D16453BB06}" destId="{4BB65959-7497-7044-B1BF-AF643538078D}" srcOrd="0" destOrd="0" parTransId="{CFA39170-745F-BE46-B444-F2B577EEA068}" sibTransId="{4D287D3A-6003-6643-AE8F-A29D4E9F6097}"/>
    <dgm:cxn modelId="{41214B80-2E1F-B14D-ADDD-D9C028B7B4D0}" type="presOf" srcId="{4BB65959-7497-7044-B1BF-AF643538078D}" destId="{F2B23A79-D844-E347-A5FE-2DAC366AD8EF}" srcOrd="0" destOrd="0" presId="urn:microsoft.com/office/officeart/2005/8/layout/vList2"/>
    <dgm:cxn modelId="{A7050D99-ABA6-DD40-BC16-4F35B9A82C8A}" srcId="{4BB65959-7497-7044-B1BF-AF643538078D}" destId="{83A6AE86-408C-6D49-802F-CD2D0F1F95D2}" srcOrd="0" destOrd="0" parTransId="{E458F568-2E34-5D45-BB68-120438E0687E}" sibTransId="{1908203D-9D9F-A44A-A173-29ED0C5E441D}"/>
    <dgm:cxn modelId="{EAC7DFDC-C6DB-C949-9EC8-A1A3C0102B31}" type="presOf" srcId="{83A6AE86-408C-6D49-802F-CD2D0F1F95D2}" destId="{0463E862-F6B8-F242-B365-92C13976ECA4}" srcOrd="0" destOrd="0" presId="urn:microsoft.com/office/officeart/2005/8/layout/vList2"/>
    <dgm:cxn modelId="{87891C8A-E4C0-5A42-BAEA-8ADE845A9C68}" type="presParOf" srcId="{E91E7F3A-2BFA-4745-AA70-DCC51E0DF30C}" destId="{F2B23A79-D844-E347-A5FE-2DAC366AD8EF}" srcOrd="0" destOrd="0" presId="urn:microsoft.com/office/officeart/2005/8/layout/vList2"/>
    <dgm:cxn modelId="{55BF4C74-0799-674B-8D0E-FB0059D84920}" type="presParOf" srcId="{E91E7F3A-2BFA-4745-AA70-DCC51E0DF30C}" destId="{0463E862-F6B8-F242-B365-92C13976ECA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When making income and GDP comparisons across time, why is it important to adjust for changes in the level of prices?</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custT="1"/>
      <dgm:spPr/>
      <dgm:t>
        <a:bodyPr lIns="82296"/>
        <a:lstStyle/>
        <a:p>
          <a:pPr marL="0"/>
          <a:r>
            <a:rPr lang="en-US" sz="2400" dirty="0"/>
            <a:t>2. If nominal GDP during a year increased by 2% while the GDP deflator rose by 5 %, what happened to real GDP?</a:t>
          </a:r>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5E9D56A5-A676-904B-90C2-F70D4D36560E}">
      <dgm:prSet custT="1"/>
      <dgm:spPr/>
      <dgm:t>
        <a:bodyPr/>
        <a:lstStyle/>
        <a:p>
          <a:r>
            <a:rPr lang="en-US" sz="2400" dirty="0"/>
            <a:t>3. If the GDP deflator is currently 111.7 compared to the 2012 base year of 100, what does the 111.7 figure for today mean?</a:t>
          </a:r>
        </a:p>
      </dgm:t>
    </dgm:pt>
    <dgm:pt modelId="{4421F0DF-8FCA-7548-BCCE-18BBD325CC21}" type="parTrans" cxnId="{9FCBE130-9283-9B42-9118-6103CF1058CD}">
      <dgm:prSet/>
      <dgm:spPr/>
      <dgm:t>
        <a:bodyPr/>
        <a:lstStyle/>
        <a:p>
          <a:endParaRPr lang="en-US"/>
        </a:p>
      </dgm:t>
    </dgm:pt>
    <dgm:pt modelId="{E0AAE13C-3679-214F-89DF-F7348D404CE3}" type="sibTrans" cxnId="{9FCBE130-9283-9B42-9118-6103CF1058CD}">
      <dgm:prSet/>
      <dgm:spPr/>
      <dgm:t>
        <a:bodyPr/>
        <a:lstStyle/>
        <a:p>
          <a:endParaRPr lang="en-US"/>
        </a:p>
      </dgm:t>
    </dgm:pt>
    <dgm:pt modelId="{87ED4C5F-02F7-2D44-8C12-10F091DA7534}">
      <dgm:prSet custT="1"/>
      <dgm:spPr/>
      <dgm:t>
        <a:bodyPr/>
        <a:lstStyle/>
        <a:p>
          <a:r>
            <a:rPr lang="en-US" sz="2400" dirty="0"/>
            <a:t>4. GDP does not count services such as child care, food preparation, cleaning, and laundry within the household. Why not? Is GDP a sexist measure? Does it understate the productive contributions of women relative to men?</a:t>
          </a:r>
        </a:p>
      </dgm:t>
    </dgm:pt>
    <dgm:pt modelId="{0906FDC1-02A3-D34C-9AA3-0A33F3EE1A13}" type="parTrans" cxnId="{FDC1BC94-C0A2-AC47-9E38-A7CEA694ED5E}">
      <dgm:prSet/>
      <dgm:spPr/>
      <dgm:t>
        <a:bodyPr/>
        <a:lstStyle/>
        <a:p>
          <a:endParaRPr lang="en-US"/>
        </a:p>
      </dgm:t>
    </dgm:pt>
    <dgm:pt modelId="{A60CAA78-5EE1-4742-ABA8-9CC251F02DBC}" type="sibTrans" cxnId="{FDC1BC94-C0A2-AC47-9E38-A7CEA694ED5E}">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4"/>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4" custScaleY="58937"/>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4"/>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4" custScaleY="66905"/>
      <dgm:spPr/>
    </dgm:pt>
    <dgm:pt modelId="{B4949F2F-950A-E845-AA7E-40BA0DA57F0E}" type="pres">
      <dgm:prSet presAssocID="{B2BCAA95-7554-1144-A51D-D488B27442B3}" presName="vert1" presStyleCnt="0"/>
      <dgm:spPr/>
    </dgm:pt>
    <dgm:pt modelId="{DB6EAF07-367C-7247-A081-22B9A8209674}" type="pres">
      <dgm:prSet presAssocID="{5E9D56A5-A676-904B-90C2-F70D4D36560E}" presName="thickLine" presStyleLbl="alignNode1" presStyleIdx="2" presStyleCnt="4"/>
      <dgm:spPr/>
    </dgm:pt>
    <dgm:pt modelId="{B25C43EB-D0A4-E246-AE0C-3746D52DB474}" type="pres">
      <dgm:prSet presAssocID="{5E9D56A5-A676-904B-90C2-F70D4D36560E}" presName="horz1" presStyleCnt="0"/>
      <dgm:spPr/>
    </dgm:pt>
    <dgm:pt modelId="{C93E227E-0488-5343-A1CE-4E79C268097F}" type="pres">
      <dgm:prSet presAssocID="{5E9D56A5-A676-904B-90C2-F70D4D36560E}" presName="tx1" presStyleLbl="revTx" presStyleIdx="2" presStyleCnt="4" custScaleY="62407"/>
      <dgm:spPr/>
    </dgm:pt>
    <dgm:pt modelId="{227E58E1-8B66-D443-A53E-781C015E2B05}" type="pres">
      <dgm:prSet presAssocID="{5E9D56A5-A676-904B-90C2-F70D4D36560E}" presName="vert1" presStyleCnt="0"/>
      <dgm:spPr/>
    </dgm:pt>
    <dgm:pt modelId="{6C52FDC8-197D-F744-9F39-BA432B1CBD64}" type="pres">
      <dgm:prSet presAssocID="{87ED4C5F-02F7-2D44-8C12-10F091DA7534}" presName="thickLine" presStyleLbl="alignNode1" presStyleIdx="3" presStyleCnt="4"/>
      <dgm:spPr/>
    </dgm:pt>
    <dgm:pt modelId="{4BDA8406-F2F7-AA47-A397-ED52B12456BE}" type="pres">
      <dgm:prSet presAssocID="{87ED4C5F-02F7-2D44-8C12-10F091DA7534}" presName="horz1" presStyleCnt="0"/>
      <dgm:spPr/>
    </dgm:pt>
    <dgm:pt modelId="{0F5E00D7-3BB4-3A46-BABB-C5DFB976B6DA}" type="pres">
      <dgm:prSet presAssocID="{87ED4C5F-02F7-2D44-8C12-10F091DA7534}" presName="tx1" presStyleLbl="revTx" presStyleIdx="3" presStyleCnt="4"/>
      <dgm:spPr/>
    </dgm:pt>
    <dgm:pt modelId="{43CA9298-8683-FA4A-9F54-4AE78736A2FC}" type="pres">
      <dgm:prSet presAssocID="{87ED4C5F-02F7-2D44-8C12-10F091DA7534}"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CC80EC2A-60F9-894B-96BD-C088481BBF7E}" type="presOf" srcId="{5E9D56A5-A676-904B-90C2-F70D4D36560E}" destId="{C93E227E-0488-5343-A1CE-4E79C268097F}"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FCBE130-9283-9B42-9118-6103CF1058CD}" srcId="{B8B9FAC9-DA7F-408E-9F38-FBA266BF6D4A}" destId="{5E9D56A5-A676-904B-90C2-F70D4D36560E}" srcOrd="2" destOrd="0" parTransId="{4421F0DF-8FCA-7548-BCCE-18BBD325CC21}" sibTransId="{E0AAE13C-3679-214F-89DF-F7348D404CE3}"/>
    <dgm:cxn modelId="{94C5855E-3450-F045-A0BE-9BB63DF3CD94}" type="presOf" srcId="{B2BCAA95-7554-1144-A51D-D488B27442B3}" destId="{D3D1FA58-F26D-3D43-88B2-D11BF9BE302F}" srcOrd="0" destOrd="0" presId="urn:microsoft.com/office/officeart/2008/layout/LinedList"/>
    <dgm:cxn modelId="{4D2A3486-561E-EB4E-BC73-0EB2019D2061}" type="presOf" srcId="{87ED4C5F-02F7-2D44-8C12-10F091DA7534}" destId="{0F5E00D7-3BB4-3A46-BABB-C5DFB976B6DA}" srcOrd="0" destOrd="0" presId="urn:microsoft.com/office/officeart/2008/layout/LinedList"/>
    <dgm:cxn modelId="{FDC1BC94-C0A2-AC47-9E38-A7CEA694ED5E}" srcId="{B8B9FAC9-DA7F-408E-9F38-FBA266BF6D4A}" destId="{87ED4C5F-02F7-2D44-8C12-10F091DA7534}" srcOrd="3" destOrd="0" parTransId="{0906FDC1-02A3-D34C-9AA3-0A33F3EE1A13}" sibTransId="{A60CAA78-5EE1-4742-ABA8-9CC251F02DBC}"/>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 modelId="{46630C4A-5CD6-0142-9D6E-5CDBC1E6C611}" type="presParOf" srcId="{B7EFA218-8B3B-4A18-8423-43E679B4D399}" destId="{DB6EAF07-367C-7247-A081-22B9A8209674}" srcOrd="4" destOrd="0" presId="urn:microsoft.com/office/officeart/2008/layout/LinedList"/>
    <dgm:cxn modelId="{60F39A07-C7F5-7441-B6C6-5B5482D7BD02}" type="presParOf" srcId="{B7EFA218-8B3B-4A18-8423-43E679B4D399}" destId="{B25C43EB-D0A4-E246-AE0C-3746D52DB474}" srcOrd="5" destOrd="0" presId="urn:microsoft.com/office/officeart/2008/layout/LinedList"/>
    <dgm:cxn modelId="{4BAA28E7-9C51-8645-A710-86F31D7077EA}" type="presParOf" srcId="{B25C43EB-D0A4-E246-AE0C-3746D52DB474}" destId="{C93E227E-0488-5343-A1CE-4E79C268097F}" srcOrd="0" destOrd="0" presId="urn:microsoft.com/office/officeart/2008/layout/LinedList"/>
    <dgm:cxn modelId="{DA55C2CF-75C8-1F42-9EC8-91A9C0C32542}" type="presParOf" srcId="{B25C43EB-D0A4-E246-AE0C-3746D52DB474}" destId="{227E58E1-8B66-D443-A53E-781C015E2B05}" srcOrd="1" destOrd="0" presId="urn:microsoft.com/office/officeart/2008/layout/LinedList"/>
    <dgm:cxn modelId="{B63BE6B4-0270-434D-82A3-C70B39B1F71C}" type="presParOf" srcId="{B7EFA218-8B3B-4A18-8423-43E679B4D399}" destId="{6C52FDC8-197D-F744-9F39-BA432B1CBD64}" srcOrd="6" destOrd="0" presId="urn:microsoft.com/office/officeart/2008/layout/LinedList"/>
    <dgm:cxn modelId="{7F955691-70B5-6945-8A5A-1A1148EABE7C}" type="presParOf" srcId="{B7EFA218-8B3B-4A18-8423-43E679B4D399}" destId="{4BDA8406-F2F7-AA47-A397-ED52B12456BE}" srcOrd="7" destOrd="0" presId="urn:microsoft.com/office/officeart/2008/layout/LinedList"/>
    <dgm:cxn modelId="{1338A708-AD7B-6246-93A2-F701392D9792}" type="presParOf" srcId="{4BDA8406-F2F7-AA47-A397-ED52B12456BE}" destId="{0F5E00D7-3BB4-3A46-BABB-C5DFB976B6DA}" srcOrd="0" destOrd="0" presId="urn:microsoft.com/office/officeart/2008/layout/LinedList"/>
    <dgm:cxn modelId="{A623F60B-2167-B64C-9B4F-462FE7C91869}" type="presParOf" srcId="{4BDA8406-F2F7-AA47-A397-ED52B12456BE}" destId="{43CA9298-8683-FA4A-9F54-4AE78736A2F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5. On 9/11/2001, terrorists crashed 2 planes into the World Trade Center in New York, killing 3,000 people and causing the towers to collapse. Which of the following best indicates how GDP was impacted by the attack’s damages and cleanup that followed?</a:t>
          </a:r>
        </a:p>
        <a:p>
          <a:pPr marL="301752"/>
          <a:r>
            <a:rPr lang="en-US" sz="2400" dirty="0"/>
            <a:t>(a) The damage from the attack was subtracted from GDP, while the expenditures from the cleanup were added.</a:t>
          </a:r>
        </a:p>
        <a:p>
          <a:pPr marL="301752"/>
          <a:r>
            <a:rPr lang="en-US" sz="2400" dirty="0"/>
            <a:t>(b) Neither the damages from the attack nor the expenditures from the cleanup affected GDP.</a:t>
          </a:r>
        </a:p>
        <a:p>
          <a:pPr marL="301752"/>
          <a:r>
            <a:rPr lang="en-US" sz="2400" dirty="0"/>
            <a:t>(c) No adjustment was made for the damages from the attack, while the expenditures from the cleanup were added to GDP.</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6. Which of the following are included in GDP?</a:t>
          </a:r>
        </a:p>
        <a:p>
          <a:pPr marL="301752"/>
          <a:r>
            <a:rPr lang="en-US" sz="2400" dirty="0"/>
            <a:t>(a) the value of goods produced in the underground economy</a:t>
          </a:r>
        </a:p>
        <a:p>
          <a:pPr marL="301752"/>
          <a:r>
            <a:rPr lang="en-US" sz="2400" dirty="0"/>
            <a:t>(b) the value of leisure</a:t>
          </a:r>
        </a:p>
        <a:p>
          <a:pPr marL="301752"/>
          <a:r>
            <a:rPr lang="en-US" sz="2400" dirty="0"/>
            <a:t>(c) increases in the value of housing and financial assets</a:t>
          </a:r>
        </a:p>
        <a:p>
          <a:pPr marL="301752"/>
          <a:r>
            <a:rPr lang="en-US" sz="2400" dirty="0"/>
            <a:t>(d) depreciation in the value of real assets such as equipment and buildings</a:t>
          </a:r>
        </a:p>
        <a:p>
          <a:pPr marL="301752"/>
          <a:r>
            <a:rPr lang="en-US" sz="2400" dirty="0"/>
            <a:t>(e) the value of services such as food preparation and house cleaning that we provide for ourselves</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7. Your father tells you he earned $1.50 per hour when he was 16 in 1969; you made $8.00 per hour when you were 16 in 2015. Given that the CPI was 36.7 in 1969 and 237.0 in 2015, which of the following is the 2015 equivalent of your father’s hourly earnings when he was 16?</a:t>
          </a:r>
        </a:p>
        <a:p>
          <a:pPr marL="301752"/>
          <a:r>
            <a:rPr lang="en-US" sz="2400" dirty="0"/>
            <a:t>(a) $0.23</a:t>
          </a:r>
        </a:p>
        <a:p>
          <a:pPr marL="301752"/>
          <a:r>
            <a:rPr lang="en-US" sz="2400" dirty="0"/>
            <a:t>(b) $3.55</a:t>
          </a:r>
        </a:p>
        <a:p>
          <a:pPr marL="301752"/>
          <a:r>
            <a:rPr lang="en-US" sz="2400" dirty="0"/>
            <a:t>(c) $9.69</a:t>
          </a:r>
        </a:p>
        <a:p>
          <a:pPr marL="301752"/>
          <a:r>
            <a:rPr lang="en-US" sz="2400" dirty="0"/>
            <a:t>(d) $18.96</a:t>
          </a:r>
        </a:p>
        <a:p>
          <a:pPr marL="301752"/>
          <a:r>
            <a:rPr lang="en-US" sz="2400" dirty="0"/>
            <a:t>(e) $50.05</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2605D-FD01-2B47-814C-568F3A80FD96}">
      <dsp:nvSpPr>
        <dsp:cNvPr id="0" name=""/>
        <dsp:cNvSpPr/>
      </dsp:nvSpPr>
      <dsp:spPr>
        <a:xfrm>
          <a:off x="0" y="310215"/>
          <a:ext cx="8128000" cy="24979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i="1" kern="1200" dirty="0"/>
            <a:t>Gross Domestic Product</a:t>
          </a:r>
          <a:r>
            <a:rPr lang="en-US" sz="3500" kern="1200" dirty="0"/>
            <a:t> (GDP): </a:t>
          </a:r>
          <a:br>
            <a:rPr lang="en-US" sz="3500" kern="1200" dirty="0"/>
          </a:br>
          <a:r>
            <a:rPr lang="en-US" sz="3500" kern="1200" dirty="0"/>
            <a:t>The market value of final goods and services produced within a country during a specific time period, usually a year. </a:t>
          </a:r>
        </a:p>
      </dsp:txBody>
      <dsp:txXfrm>
        <a:off x="121940" y="432155"/>
        <a:ext cx="7884120" cy="2254070"/>
      </dsp:txXfrm>
    </dsp:sp>
    <dsp:sp modelId="{2C63F89F-82AC-DD49-A922-223F1EB3A7D1}">
      <dsp:nvSpPr>
        <dsp:cNvPr id="0" name=""/>
        <dsp:cNvSpPr/>
      </dsp:nvSpPr>
      <dsp:spPr>
        <a:xfrm>
          <a:off x="0" y="2808165"/>
          <a:ext cx="8128000" cy="851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GDP is the most widely used indicator of economic performance.</a:t>
          </a:r>
        </a:p>
      </dsp:txBody>
      <dsp:txXfrm>
        <a:off x="0" y="2808165"/>
        <a:ext cx="8128000" cy="851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E3000A-A01C-D649-A705-4D5A34A08CDF}">
      <dsp:nvSpPr>
        <dsp:cNvPr id="0" name=""/>
        <dsp:cNvSpPr/>
      </dsp:nvSpPr>
      <dsp:spPr>
        <a:xfrm>
          <a:off x="0" y="378311"/>
          <a:ext cx="81280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What Counts Toward GDP? </a:t>
          </a:r>
        </a:p>
      </dsp:txBody>
      <dsp:txXfrm>
        <a:off x="37467" y="415778"/>
        <a:ext cx="8053066" cy="692586"/>
      </dsp:txXfrm>
    </dsp:sp>
    <dsp:sp modelId="{8F9BB486-3F20-C541-B83E-1F237B49D195}">
      <dsp:nvSpPr>
        <dsp:cNvPr id="0" name=""/>
        <dsp:cNvSpPr/>
      </dsp:nvSpPr>
      <dsp:spPr>
        <a:xfrm>
          <a:off x="0" y="1145831"/>
          <a:ext cx="8128000" cy="357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Only transactions involving production count.</a:t>
          </a:r>
        </a:p>
        <a:p>
          <a:pPr marL="457200" lvl="2" indent="-228600" algn="l" defTabSz="1111250">
            <a:lnSpc>
              <a:spcPct val="90000"/>
            </a:lnSpc>
            <a:spcBef>
              <a:spcPct val="0"/>
            </a:spcBef>
            <a:spcAft>
              <a:spcPct val="20000"/>
            </a:spcAft>
            <a:buChar char="•"/>
          </a:pPr>
          <a:r>
            <a:rPr lang="en-US" sz="2500" kern="1200" dirty="0"/>
            <a:t>Financial transactions and income transfers are excluded because they do not reflect actual production.</a:t>
          </a:r>
        </a:p>
        <a:p>
          <a:pPr marL="228600" lvl="1" indent="-228600" algn="l" defTabSz="1111250">
            <a:lnSpc>
              <a:spcPct val="90000"/>
            </a:lnSpc>
            <a:spcBef>
              <a:spcPct val="0"/>
            </a:spcBef>
            <a:spcAft>
              <a:spcPct val="20000"/>
            </a:spcAft>
            <a:buChar char="•"/>
          </a:pPr>
          <a:r>
            <a:rPr lang="en-US" sz="2500" kern="1200" dirty="0"/>
            <a:t>Only production within the geographic borders of the country is counted.</a:t>
          </a:r>
        </a:p>
        <a:p>
          <a:pPr marL="228600" lvl="1" indent="-228600" algn="l" defTabSz="1111250">
            <a:lnSpc>
              <a:spcPct val="90000"/>
            </a:lnSpc>
            <a:spcBef>
              <a:spcPct val="0"/>
            </a:spcBef>
            <a:spcAft>
              <a:spcPct val="20000"/>
            </a:spcAft>
            <a:buChar char="•"/>
          </a:pPr>
          <a:r>
            <a:rPr lang="en-US" sz="2500" kern="1200" dirty="0"/>
            <a:t>Only those goods produced during the current period are counted.</a:t>
          </a:r>
        </a:p>
        <a:p>
          <a:pPr marL="457200" lvl="2" indent="-228600" algn="l" defTabSz="1111250">
            <a:lnSpc>
              <a:spcPct val="90000"/>
            </a:lnSpc>
            <a:spcBef>
              <a:spcPct val="0"/>
            </a:spcBef>
            <a:spcAft>
              <a:spcPct val="20000"/>
            </a:spcAft>
            <a:buChar char="•"/>
          </a:pPr>
          <a:r>
            <a:rPr lang="en-US" sz="2500" kern="1200" dirty="0"/>
            <a:t>Thus, the purchase and sale of goods produced during earlier years are not counted in this year’s GDP. </a:t>
          </a:r>
        </a:p>
      </dsp:txBody>
      <dsp:txXfrm>
        <a:off x="0" y="1145831"/>
        <a:ext cx="8128000" cy="35769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EDB7F-D9F6-5644-89C3-EFAB886DE8B5}">
      <dsp:nvSpPr>
        <dsp:cNvPr id="0" name=""/>
        <dsp:cNvSpPr/>
      </dsp:nvSpPr>
      <dsp:spPr>
        <a:xfrm>
          <a:off x="0" y="36284"/>
          <a:ext cx="8128000"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GDP is measured in dollars.</a:t>
          </a:r>
        </a:p>
      </dsp:txBody>
      <dsp:txXfrm>
        <a:off x="46834" y="83118"/>
        <a:ext cx="8034332" cy="865732"/>
      </dsp:txXfrm>
    </dsp:sp>
    <dsp:sp modelId="{918F2D2E-A3F9-7047-9DBA-7BEEFDCBD998}">
      <dsp:nvSpPr>
        <dsp:cNvPr id="0" name=""/>
        <dsp:cNvSpPr/>
      </dsp:nvSpPr>
      <dsp:spPr>
        <a:xfrm>
          <a:off x="0" y="995685"/>
          <a:ext cx="8128000" cy="281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a:t>Each good produced increases output by the amount the purchaser pays for the good.</a:t>
          </a:r>
        </a:p>
        <a:p>
          <a:pPr marL="285750" lvl="1" indent="-285750" algn="l" defTabSz="1377950">
            <a:lnSpc>
              <a:spcPct val="90000"/>
            </a:lnSpc>
            <a:spcBef>
              <a:spcPct val="0"/>
            </a:spcBef>
            <a:spcAft>
              <a:spcPct val="20000"/>
            </a:spcAft>
            <a:buChar char="•"/>
          </a:pPr>
          <a:r>
            <a:rPr lang="en-US" sz="3100" kern="1200" dirty="0"/>
            <a:t>The total spending on all final-user goods and services produced during the year is summed, in dollar terms, to obtain the annual GDP.</a:t>
          </a:r>
        </a:p>
      </dsp:txBody>
      <dsp:txXfrm>
        <a:off x="0" y="995685"/>
        <a:ext cx="8128000" cy="2815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FAF5C-A4E3-3E49-AE51-B374416E01C0}">
      <dsp:nvSpPr>
        <dsp:cNvPr id="0" name=""/>
        <dsp:cNvSpPr/>
      </dsp:nvSpPr>
      <dsp:spPr>
        <a:xfrm>
          <a:off x="0" y="0"/>
          <a:ext cx="750956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943EA-BE6F-1045-83D3-03B9137578C9}">
      <dsp:nvSpPr>
        <dsp:cNvPr id="0" name=""/>
        <dsp:cNvSpPr/>
      </dsp:nvSpPr>
      <dsp:spPr>
        <a:xfrm>
          <a:off x="0" y="0"/>
          <a:ext cx="7509566" cy="3613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 Simon Kuznets provided the methodology for modern national-income accounting and developed the first reliable national-income measures for the United States.</a:t>
          </a:r>
        </a:p>
        <a:p>
          <a:pPr marL="0" lvl="0" indent="0" algn="l" defTabSz="1111250">
            <a:lnSpc>
              <a:spcPct val="90000"/>
            </a:lnSpc>
            <a:spcBef>
              <a:spcPct val="0"/>
            </a:spcBef>
            <a:spcAft>
              <a:spcPct val="35000"/>
            </a:spcAft>
            <a:buNone/>
          </a:pPr>
          <a:r>
            <a:rPr lang="en-US" sz="2500" kern="1200" dirty="0"/>
            <a:t>• Kuznets is often referred to as the “father of national-income accounting.” A native Russian, he immigrated to the United States at the age of 21 and spent his academic career teaching at the University of Pennsylvania, Johns Hopkins University, and Harvard University.</a:t>
          </a:r>
        </a:p>
      </dsp:txBody>
      <dsp:txXfrm>
        <a:off x="0" y="0"/>
        <a:ext cx="7509566" cy="36139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9324303" cy="5196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1. Indicate how each of the following activities will affect GDP:</a:t>
          </a:r>
        </a:p>
        <a:p>
          <a:pPr marL="301752" lvl="0" indent="0" algn="l" defTabSz="1022350">
            <a:lnSpc>
              <a:spcPct val="90000"/>
            </a:lnSpc>
            <a:spcBef>
              <a:spcPct val="0"/>
            </a:spcBef>
            <a:spcAft>
              <a:spcPct val="35000"/>
            </a:spcAft>
            <a:buNone/>
          </a:pPr>
          <a:r>
            <a:rPr lang="en-US" sz="2300" kern="1200" dirty="0"/>
            <a:t>(a) You pay $600 per month to lease an apartment while attending school.</a:t>
          </a:r>
        </a:p>
        <a:p>
          <a:pPr marL="301752" lvl="0" indent="0" algn="l" defTabSz="1022350">
            <a:lnSpc>
              <a:spcPct val="90000"/>
            </a:lnSpc>
            <a:spcBef>
              <a:spcPct val="0"/>
            </a:spcBef>
            <a:spcAft>
              <a:spcPct val="35000"/>
            </a:spcAft>
            <a:buNone/>
          </a:pPr>
          <a:r>
            <a:rPr lang="en-US" sz="2300" kern="1200" dirty="0"/>
            <a:t>(b) You pay $8,000 to purchase a four-year-old car.</a:t>
          </a:r>
        </a:p>
        <a:p>
          <a:pPr marL="301752" lvl="0" indent="0" algn="l" defTabSz="1022350">
            <a:lnSpc>
              <a:spcPct val="90000"/>
            </a:lnSpc>
            <a:spcBef>
              <a:spcPct val="0"/>
            </a:spcBef>
            <a:spcAft>
              <a:spcPct val="35000"/>
            </a:spcAft>
            <a:buNone/>
          </a:pPr>
          <a:r>
            <a:rPr lang="en-US" sz="2300" kern="1200" dirty="0"/>
            <a:t>(c) You have car trouble and have to pay a repair shop $1,500 to fix the transmission of your car.</a:t>
          </a:r>
        </a:p>
        <a:p>
          <a:pPr marL="301752" lvl="0" indent="0" algn="l" defTabSz="1022350">
            <a:lnSpc>
              <a:spcPct val="90000"/>
            </a:lnSpc>
            <a:spcBef>
              <a:spcPct val="0"/>
            </a:spcBef>
            <a:spcAft>
              <a:spcPct val="35000"/>
            </a:spcAft>
            <a:buNone/>
          </a:pPr>
          <a:r>
            <a:rPr lang="en-US" sz="2300" kern="1200" dirty="0"/>
            <a:t>(d) You pay $5,100 to purchase 100 shares of Microsoft stock ($50 per share for the stock plus a $100 brokerage fee).</a:t>
          </a:r>
        </a:p>
        <a:p>
          <a:pPr marL="301752" lvl="0" indent="0" algn="l" defTabSz="1022350">
            <a:lnSpc>
              <a:spcPct val="90000"/>
            </a:lnSpc>
            <a:spcBef>
              <a:spcPct val="0"/>
            </a:spcBef>
            <a:spcAft>
              <a:spcPct val="35000"/>
            </a:spcAft>
            <a:buNone/>
          </a:pPr>
          <a:r>
            <a:rPr lang="en-US" sz="2300" kern="1200" dirty="0"/>
            <a:t>(e) You sell your 100 shares of Apple stock (purchased for $30,000) for $40,000 minus a $500 brokerage fee.</a:t>
          </a:r>
        </a:p>
        <a:p>
          <a:pPr marL="301752" lvl="0" indent="0" algn="l" defTabSz="1022350">
            <a:lnSpc>
              <a:spcPct val="90000"/>
            </a:lnSpc>
            <a:spcBef>
              <a:spcPct val="0"/>
            </a:spcBef>
            <a:spcAft>
              <a:spcPct val="35000"/>
            </a:spcAft>
            <a:buNone/>
          </a:pPr>
          <a:r>
            <a:rPr lang="en-US" sz="2300" kern="1200" dirty="0"/>
            <a:t>(f) Your aunt sends you $500 to help with college expenses.</a:t>
          </a:r>
        </a:p>
        <a:p>
          <a:pPr marL="301752" lvl="0" indent="0" algn="l" defTabSz="1022350">
            <a:lnSpc>
              <a:spcPct val="90000"/>
            </a:lnSpc>
            <a:spcBef>
              <a:spcPct val="0"/>
            </a:spcBef>
            <a:spcAft>
              <a:spcPct val="35000"/>
            </a:spcAft>
            <a:buNone/>
          </a:pPr>
          <a:r>
            <a:rPr lang="en-US" sz="2300" kern="1200" dirty="0"/>
            <a:t>(g) You earn $500 providing computer services for a faculty member.</a:t>
          </a:r>
        </a:p>
        <a:p>
          <a:pPr marL="301752" lvl="0" indent="0" algn="l" defTabSz="1022350">
            <a:lnSpc>
              <a:spcPct val="90000"/>
            </a:lnSpc>
            <a:spcBef>
              <a:spcPct val="0"/>
            </a:spcBef>
            <a:spcAft>
              <a:spcPct val="35000"/>
            </a:spcAft>
            <a:buNone/>
          </a:pPr>
          <a:r>
            <a:rPr lang="en-US" sz="2300" kern="1200" dirty="0"/>
            <a:t>(h) You win $500 playing cards with classmates in the dormitory.</a:t>
          </a:r>
        </a:p>
      </dsp:txBody>
      <dsp:txXfrm>
        <a:off x="0" y="0"/>
        <a:ext cx="9324303" cy="51963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9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90"/>
          <a:ext cx="8120062" cy="3528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Why isn’t the purchase of an intermediate good like steel used to build automobiles and the purchase of the new automobile itself both included in GDP?</a:t>
          </a:r>
        </a:p>
      </dsp:txBody>
      <dsp:txXfrm>
        <a:off x="0" y="190"/>
        <a:ext cx="8120062" cy="35281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CC167-60FB-3249-B66E-7FDB518061F1}">
      <dsp:nvSpPr>
        <dsp:cNvPr id="0" name=""/>
        <dsp:cNvSpPr/>
      </dsp:nvSpPr>
      <dsp:spPr>
        <a:xfrm>
          <a:off x="1164658" y="1282"/>
          <a:ext cx="1825339" cy="18262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Dollar flow of expenditures on final goods</a:t>
          </a:r>
        </a:p>
      </dsp:txBody>
      <dsp:txXfrm>
        <a:off x="1431973" y="268728"/>
        <a:ext cx="1290709" cy="1291342"/>
      </dsp:txXfrm>
    </dsp:sp>
    <dsp:sp modelId="{891AB85E-3C7A-764C-8652-E8BF85129565}">
      <dsp:nvSpPr>
        <dsp:cNvPr id="0" name=""/>
        <dsp:cNvSpPr/>
      </dsp:nvSpPr>
      <dsp:spPr>
        <a:xfrm>
          <a:off x="3138215" y="385051"/>
          <a:ext cx="1058697" cy="1058697"/>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endParaRPr lang="en-US" sz="4400" kern="1200"/>
        </a:p>
      </dsp:txBody>
      <dsp:txXfrm>
        <a:off x="3278545" y="603143"/>
        <a:ext cx="778037" cy="622513"/>
      </dsp:txXfrm>
    </dsp:sp>
    <dsp:sp modelId="{DFECF288-6236-9642-9570-398702223DC1}">
      <dsp:nvSpPr>
        <dsp:cNvPr id="0" name=""/>
        <dsp:cNvSpPr/>
      </dsp:nvSpPr>
      <dsp:spPr>
        <a:xfrm>
          <a:off x="4345130" y="1730"/>
          <a:ext cx="1825339" cy="182533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b="1" kern="1200" dirty="0"/>
            <a:t>GDP</a:t>
          </a:r>
        </a:p>
      </dsp:txBody>
      <dsp:txXfrm>
        <a:off x="4612445" y="269045"/>
        <a:ext cx="1290709" cy="1290709"/>
      </dsp:txXfrm>
    </dsp:sp>
    <dsp:sp modelId="{85BBC88C-DE1E-3B4B-B4C4-B91BC4B26C20}">
      <dsp:nvSpPr>
        <dsp:cNvPr id="0" name=""/>
        <dsp:cNvSpPr/>
      </dsp:nvSpPr>
      <dsp:spPr>
        <a:xfrm>
          <a:off x="6318687" y="385051"/>
          <a:ext cx="1058697" cy="1058697"/>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endParaRPr lang="en-US" sz="4400" kern="1200"/>
        </a:p>
      </dsp:txBody>
      <dsp:txXfrm>
        <a:off x="6459017" y="603143"/>
        <a:ext cx="778037" cy="622513"/>
      </dsp:txXfrm>
    </dsp:sp>
    <dsp:sp modelId="{F71EB2C1-3BD5-BE40-A0EF-4A51D1BFC784}">
      <dsp:nvSpPr>
        <dsp:cNvPr id="0" name=""/>
        <dsp:cNvSpPr/>
      </dsp:nvSpPr>
      <dsp:spPr>
        <a:xfrm>
          <a:off x="7525602" y="1730"/>
          <a:ext cx="1825339" cy="182533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Dollar flow of income (and indirect cost) of final goods</a:t>
          </a:r>
        </a:p>
      </dsp:txBody>
      <dsp:txXfrm>
        <a:off x="7792917" y="269045"/>
        <a:ext cx="1290709" cy="12907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6985F-D70F-7740-A4D5-18095836634B}">
      <dsp:nvSpPr>
        <dsp:cNvPr id="0" name=""/>
        <dsp:cNvSpPr/>
      </dsp:nvSpPr>
      <dsp:spPr>
        <a:xfrm>
          <a:off x="0" y="71343"/>
          <a:ext cx="8128000"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Expenditure Approach:</a:t>
          </a:r>
        </a:p>
      </dsp:txBody>
      <dsp:txXfrm>
        <a:off x="38638" y="109981"/>
        <a:ext cx="8050724" cy="714229"/>
      </dsp:txXfrm>
    </dsp:sp>
    <dsp:sp modelId="{487CFFC0-CD99-A44A-BE92-21D3268CAC3A}">
      <dsp:nvSpPr>
        <dsp:cNvPr id="0" name=""/>
        <dsp:cNvSpPr/>
      </dsp:nvSpPr>
      <dsp:spPr>
        <a:xfrm>
          <a:off x="0" y="862848"/>
          <a:ext cx="8128000" cy="416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GDP is the sum of expenditures on final-user goods and services purchased by households, investors, governments, and foreigners.</a:t>
          </a:r>
        </a:p>
        <a:p>
          <a:pPr marL="228600" lvl="1" indent="-228600" algn="l" defTabSz="1155700">
            <a:lnSpc>
              <a:spcPct val="90000"/>
            </a:lnSpc>
            <a:spcBef>
              <a:spcPct val="0"/>
            </a:spcBef>
            <a:spcAft>
              <a:spcPct val="20000"/>
            </a:spcAft>
            <a:buChar char="•"/>
          </a:pPr>
          <a:r>
            <a:rPr lang="en-US" sz="2600" kern="1200" dirty="0"/>
            <a:t>When calculated by this method, there are 4 components of GDP:</a:t>
          </a:r>
        </a:p>
        <a:p>
          <a:pPr marL="457200" lvl="2" indent="-228600" algn="l" defTabSz="1155700">
            <a:lnSpc>
              <a:spcPct val="90000"/>
            </a:lnSpc>
            <a:spcBef>
              <a:spcPct val="0"/>
            </a:spcBef>
            <a:spcAft>
              <a:spcPct val="20000"/>
            </a:spcAft>
            <a:buChar char="•"/>
          </a:pPr>
          <a:r>
            <a:rPr lang="en-US" sz="2600" kern="1200" dirty="0"/>
            <a:t>personal consumption purchases</a:t>
          </a:r>
        </a:p>
        <a:p>
          <a:pPr marL="457200" lvl="2" indent="-228600" algn="l" defTabSz="1155700">
            <a:lnSpc>
              <a:spcPct val="90000"/>
            </a:lnSpc>
            <a:spcBef>
              <a:spcPct val="0"/>
            </a:spcBef>
            <a:spcAft>
              <a:spcPct val="20000"/>
            </a:spcAft>
            <a:buChar char="•"/>
          </a:pPr>
          <a:r>
            <a:rPr lang="en-US" sz="2600" kern="1200" dirty="0"/>
            <a:t>gross private investment(including inventories)</a:t>
          </a:r>
        </a:p>
        <a:p>
          <a:pPr marL="457200" lvl="2" indent="-228600" algn="l" defTabSz="1155700">
            <a:lnSpc>
              <a:spcPct val="90000"/>
            </a:lnSpc>
            <a:spcBef>
              <a:spcPct val="0"/>
            </a:spcBef>
            <a:spcAft>
              <a:spcPct val="20000"/>
            </a:spcAft>
            <a:buChar char="•"/>
          </a:pPr>
          <a:r>
            <a:rPr lang="en-US" sz="2600" kern="1200" dirty="0"/>
            <a:t>government purchases (consumption and investment)</a:t>
          </a:r>
        </a:p>
        <a:p>
          <a:pPr marL="457200" lvl="2" indent="-228600" algn="l" defTabSz="1155700">
            <a:lnSpc>
              <a:spcPct val="90000"/>
            </a:lnSpc>
            <a:spcBef>
              <a:spcPct val="0"/>
            </a:spcBef>
            <a:spcAft>
              <a:spcPct val="20000"/>
            </a:spcAft>
            <a:buChar char="•"/>
          </a:pPr>
          <a:r>
            <a:rPr lang="en-US" sz="2600" kern="1200" dirty="0"/>
            <a:t>net exports (exports minus imports) </a:t>
          </a:r>
        </a:p>
      </dsp:txBody>
      <dsp:txXfrm>
        <a:off x="0" y="862848"/>
        <a:ext cx="8128000" cy="41669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34FD2-CA1E-A44A-88DD-F2C4EE3E389C}">
      <dsp:nvSpPr>
        <dsp:cNvPr id="0" name=""/>
        <dsp:cNvSpPr/>
      </dsp:nvSpPr>
      <dsp:spPr>
        <a:xfrm>
          <a:off x="0" y="6247"/>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Resource Cost - Income Approach:</a:t>
          </a:r>
        </a:p>
      </dsp:txBody>
      <dsp:txXfrm>
        <a:off x="35125" y="41372"/>
        <a:ext cx="8057750" cy="649299"/>
      </dsp:txXfrm>
    </dsp:sp>
    <dsp:sp modelId="{BCD87148-0244-F54F-BEB8-B35F703A02F5}">
      <dsp:nvSpPr>
        <dsp:cNvPr id="0" name=""/>
        <dsp:cNvSpPr/>
      </dsp:nvSpPr>
      <dsp:spPr>
        <a:xfrm>
          <a:off x="0" y="725796"/>
          <a:ext cx="8128000" cy="341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GDP is the sum of costs incurred and income (including profits) generated by the production of goods and services in the period.</a:t>
          </a:r>
        </a:p>
        <a:p>
          <a:pPr marL="228600" lvl="1" indent="-228600" algn="l" defTabSz="1022350">
            <a:lnSpc>
              <a:spcPct val="90000"/>
            </a:lnSpc>
            <a:spcBef>
              <a:spcPct val="0"/>
            </a:spcBef>
            <a:spcAft>
              <a:spcPct val="20000"/>
            </a:spcAft>
            <a:buChar char="•"/>
          </a:pPr>
          <a:r>
            <a:rPr lang="en-US" sz="2300" kern="1200" dirty="0"/>
            <a:t>The direct cost income components of GDP:</a:t>
          </a:r>
        </a:p>
        <a:p>
          <a:pPr marL="457200" lvl="2" indent="-228600" algn="l" defTabSz="1022350">
            <a:lnSpc>
              <a:spcPct val="90000"/>
            </a:lnSpc>
            <a:spcBef>
              <a:spcPct val="0"/>
            </a:spcBef>
            <a:spcAft>
              <a:spcPct val="20000"/>
            </a:spcAft>
            <a:buChar char="•"/>
          </a:pPr>
          <a:r>
            <a:rPr lang="en-US" sz="2300" kern="1200" dirty="0"/>
            <a:t>employee compensation</a:t>
          </a:r>
        </a:p>
        <a:p>
          <a:pPr marL="457200" lvl="2" indent="-228600" algn="l" defTabSz="1022350">
            <a:lnSpc>
              <a:spcPct val="90000"/>
            </a:lnSpc>
            <a:spcBef>
              <a:spcPct val="0"/>
            </a:spcBef>
            <a:spcAft>
              <a:spcPct val="20000"/>
            </a:spcAft>
            <a:buChar char="•"/>
          </a:pPr>
          <a:r>
            <a:rPr lang="en-US" sz="2300" kern="1200" dirty="0"/>
            <a:t>self-employment income</a:t>
          </a:r>
        </a:p>
        <a:p>
          <a:pPr marL="457200" lvl="2" indent="-228600" algn="l" defTabSz="1022350">
            <a:lnSpc>
              <a:spcPct val="90000"/>
            </a:lnSpc>
            <a:spcBef>
              <a:spcPct val="0"/>
            </a:spcBef>
            <a:spcAft>
              <a:spcPct val="20000"/>
            </a:spcAft>
            <a:buChar char="•"/>
          </a:pPr>
          <a:r>
            <a:rPr lang="en-US" sz="2300" kern="1200" dirty="0"/>
            <a:t>rents</a:t>
          </a:r>
        </a:p>
        <a:p>
          <a:pPr marL="457200" lvl="2" indent="-228600" algn="l" defTabSz="1022350">
            <a:lnSpc>
              <a:spcPct val="90000"/>
            </a:lnSpc>
            <a:spcBef>
              <a:spcPct val="0"/>
            </a:spcBef>
            <a:spcAft>
              <a:spcPct val="20000"/>
            </a:spcAft>
            <a:buChar char="•"/>
          </a:pPr>
          <a:r>
            <a:rPr lang="en-US" sz="2300" kern="1200" dirty="0"/>
            <a:t>interest</a:t>
          </a:r>
        </a:p>
        <a:p>
          <a:pPr marL="457200" lvl="2" indent="-228600" algn="l" defTabSz="1022350">
            <a:lnSpc>
              <a:spcPct val="90000"/>
            </a:lnSpc>
            <a:spcBef>
              <a:spcPct val="0"/>
            </a:spcBef>
            <a:spcAft>
              <a:spcPct val="20000"/>
            </a:spcAft>
            <a:buChar char="•"/>
          </a:pPr>
          <a:r>
            <a:rPr lang="en-US" sz="2300" kern="1200" dirty="0"/>
            <a:t>corporate profits</a:t>
          </a:r>
        </a:p>
      </dsp:txBody>
      <dsp:txXfrm>
        <a:off x="0" y="725796"/>
        <a:ext cx="8128000" cy="3415500"/>
      </dsp:txXfrm>
    </dsp:sp>
    <dsp:sp modelId="{02E2F884-2BBC-B54B-AD06-03F0EBA118AD}">
      <dsp:nvSpPr>
        <dsp:cNvPr id="0" name=""/>
        <dsp:cNvSpPr/>
      </dsp:nvSpPr>
      <dsp:spPr>
        <a:xfrm>
          <a:off x="0" y="4141297"/>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Sum of these = national income</a:t>
          </a:r>
        </a:p>
      </dsp:txBody>
      <dsp:txXfrm>
        <a:off x="35125" y="4176422"/>
        <a:ext cx="8057750" cy="6492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34FD2-CA1E-A44A-88DD-F2C4EE3E389C}">
      <dsp:nvSpPr>
        <dsp:cNvPr id="0" name=""/>
        <dsp:cNvSpPr/>
      </dsp:nvSpPr>
      <dsp:spPr>
        <a:xfrm>
          <a:off x="0" y="11196"/>
          <a:ext cx="8128000"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Resource Cost - Income Approach:</a:t>
          </a:r>
        </a:p>
      </dsp:txBody>
      <dsp:txXfrm>
        <a:off x="32784" y="43980"/>
        <a:ext cx="8062432" cy="606012"/>
      </dsp:txXfrm>
    </dsp:sp>
    <dsp:sp modelId="{BCD87148-0244-F54F-BEB8-B35F703A02F5}">
      <dsp:nvSpPr>
        <dsp:cNvPr id="0" name=""/>
        <dsp:cNvSpPr/>
      </dsp:nvSpPr>
      <dsp:spPr>
        <a:xfrm>
          <a:off x="0" y="682776"/>
          <a:ext cx="8128000" cy="417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Not all cost components of GDP result in an income payment to a resource supplier. To get GDP using this method, we need to account for 3 other factors: </a:t>
          </a:r>
        </a:p>
        <a:p>
          <a:pPr marL="457200" lvl="2" indent="-228600" algn="l" defTabSz="977900">
            <a:lnSpc>
              <a:spcPct val="90000"/>
            </a:lnSpc>
            <a:spcBef>
              <a:spcPct val="0"/>
            </a:spcBef>
            <a:spcAft>
              <a:spcPct val="20000"/>
            </a:spcAft>
            <a:buChar char="•"/>
          </a:pPr>
          <a:r>
            <a:rPr lang="en-US" sz="2200" b="1" i="1" kern="1200" dirty="0"/>
            <a:t>Indirect business taxes</a:t>
          </a:r>
          <a:r>
            <a:rPr lang="en-US" sz="2200" kern="1200" dirty="0"/>
            <a:t>:</a:t>
          </a:r>
        </a:p>
        <a:p>
          <a:pPr marL="685800" lvl="3" indent="-228600" algn="l" defTabSz="977900">
            <a:lnSpc>
              <a:spcPct val="90000"/>
            </a:lnSpc>
            <a:spcBef>
              <a:spcPct val="0"/>
            </a:spcBef>
            <a:spcAft>
              <a:spcPct val="20000"/>
            </a:spcAft>
            <a:buChar char="•"/>
          </a:pPr>
          <a:r>
            <a:rPr lang="en-US" sz="2200" kern="1200" dirty="0"/>
            <a:t>Taxes that increase firm’s production costs.</a:t>
          </a:r>
        </a:p>
        <a:p>
          <a:pPr marL="457200" lvl="2" indent="-228600" algn="l" defTabSz="977900">
            <a:lnSpc>
              <a:spcPct val="90000"/>
            </a:lnSpc>
            <a:spcBef>
              <a:spcPct val="0"/>
            </a:spcBef>
            <a:spcAft>
              <a:spcPct val="20000"/>
            </a:spcAft>
            <a:buChar char="•"/>
          </a:pPr>
          <a:r>
            <a:rPr lang="en-US" sz="2200" b="1" i="1" kern="1200" dirty="0"/>
            <a:t>Depreciation</a:t>
          </a:r>
          <a:r>
            <a:rPr lang="en-US" sz="2200" kern="1200" dirty="0"/>
            <a:t>:</a:t>
          </a:r>
        </a:p>
        <a:p>
          <a:pPr marL="685800" lvl="3" indent="-228600" algn="l" defTabSz="977900">
            <a:lnSpc>
              <a:spcPct val="90000"/>
            </a:lnSpc>
            <a:spcBef>
              <a:spcPct val="0"/>
            </a:spcBef>
            <a:spcAft>
              <a:spcPct val="20000"/>
            </a:spcAft>
            <a:buChar char="•"/>
          </a:pPr>
          <a:r>
            <a:rPr lang="en-US" sz="2200" kern="1200" dirty="0"/>
            <a:t>Cost of wear and tear on the machines and other capital assets used to produce goods and services.</a:t>
          </a:r>
        </a:p>
        <a:p>
          <a:pPr marL="457200" lvl="2" indent="-228600" algn="l" defTabSz="977900">
            <a:lnSpc>
              <a:spcPct val="90000"/>
            </a:lnSpc>
            <a:spcBef>
              <a:spcPct val="0"/>
            </a:spcBef>
            <a:spcAft>
              <a:spcPct val="20000"/>
            </a:spcAft>
            <a:buChar char="•"/>
          </a:pPr>
          <a:r>
            <a:rPr lang="en-US" sz="2200" b="1" i="1" kern="1200" dirty="0"/>
            <a:t>Net Income of Foreigners</a:t>
          </a:r>
          <a:r>
            <a:rPr lang="en-US" sz="2200" kern="1200" dirty="0"/>
            <a:t>:</a:t>
          </a:r>
        </a:p>
        <a:p>
          <a:pPr marL="685800" lvl="3" indent="-228600" algn="l" defTabSz="977900">
            <a:lnSpc>
              <a:spcPct val="90000"/>
            </a:lnSpc>
            <a:spcBef>
              <a:spcPct val="0"/>
            </a:spcBef>
            <a:spcAft>
              <a:spcPct val="20000"/>
            </a:spcAft>
            <a:buChar char="•"/>
          </a:pPr>
          <a:r>
            <a:rPr lang="en-US" sz="2200" kern="1200" dirty="0"/>
            <a:t>The income that foreigners earn producing goods within the borders of the U.S. minus the income Americans earn abroad.</a:t>
          </a:r>
        </a:p>
      </dsp:txBody>
      <dsp:txXfrm>
        <a:off x="0" y="682776"/>
        <a:ext cx="8128000" cy="41731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5113B-F2B8-2948-A2B5-403E7F3817FA}">
      <dsp:nvSpPr>
        <dsp:cNvPr id="0" name=""/>
        <dsp:cNvSpPr/>
      </dsp:nvSpPr>
      <dsp:spPr>
        <a:xfrm>
          <a:off x="0" y="68606"/>
          <a:ext cx="8128000" cy="1814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When GDP is derived using the </a:t>
          </a:r>
          <a:r>
            <a:rPr lang="en-US" sz="3300" b="1" i="1" kern="1200" dirty="0"/>
            <a:t>Resource Cost - Income Approach</a:t>
          </a:r>
          <a:r>
            <a:rPr lang="en-US" sz="3300" kern="1200" dirty="0"/>
            <a:t>, it is calculated as the sum of:</a:t>
          </a:r>
        </a:p>
      </dsp:txBody>
      <dsp:txXfrm>
        <a:off x="88585" y="157191"/>
        <a:ext cx="7950830" cy="1637500"/>
      </dsp:txXfrm>
    </dsp:sp>
    <dsp:sp modelId="{D0F4F8B7-39C9-374B-A737-C755D248D386}">
      <dsp:nvSpPr>
        <dsp:cNvPr id="0" name=""/>
        <dsp:cNvSpPr/>
      </dsp:nvSpPr>
      <dsp:spPr>
        <a:xfrm>
          <a:off x="0" y="1883277"/>
          <a:ext cx="8128000" cy="2151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national income (employee compensation, self-employment income, rents, interest, corporate profits),</a:t>
          </a:r>
        </a:p>
        <a:p>
          <a:pPr marL="228600" lvl="1" indent="-228600" algn="l" defTabSz="1155700">
            <a:lnSpc>
              <a:spcPct val="90000"/>
            </a:lnSpc>
            <a:spcBef>
              <a:spcPct val="0"/>
            </a:spcBef>
            <a:spcAft>
              <a:spcPct val="20000"/>
            </a:spcAft>
            <a:buChar char="•"/>
          </a:pPr>
          <a:r>
            <a:rPr lang="en-US" sz="2600" kern="1200" dirty="0"/>
            <a:t>indirect business taxes,</a:t>
          </a:r>
        </a:p>
        <a:p>
          <a:pPr marL="228600" lvl="1" indent="-228600" algn="l" defTabSz="1155700">
            <a:lnSpc>
              <a:spcPct val="90000"/>
            </a:lnSpc>
            <a:spcBef>
              <a:spcPct val="0"/>
            </a:spcBef>
            <a:spcAft>
              <a:spcPct val="20000"/>
            </a:spcAft>
            <a:buChar char="•"/>
          </a:pPr>
          <a:r>
            <a:rPr lang="en-US" sz="2600" kern="1200" dirty="0"/>
            <a:t>depreciation, and,</a:t>
          </a:r>
        </a:p>
        <a:p>
          <a:pPr marL="228600" lvl="1" indent="-228600" algn="l" defTabSz="1155700">
            <a:lnSpc>
              <a:spcPct val="90000"/>
            </a:lnSpc>
            <a:spcBef>
              <a:spcPct val="0"/>
            </a:spcBef>
            <a:spcAft>
              <a:spcPct val="20000"/>
            </a:spcAft>
            <a:buChar char="•"/>
          </a:pPr>
          <a:r>
            <a:rPr lang="en-US" sz="2600" kern="1200" dirty="0"/>
            <a:t>net income of foreigners.</a:t>
          </a:r>
        </a:p>
      </dsp:txBody>
      <dsp:txXfrm>
        <a:off x="0" y="1883277"/>
        <a:ext cx="8128000" cy="215176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653"/>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9478"/>
          <a:ext cx="9324303" cy="2445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Which of the following is GDP designed to measure?</a:t>
          </a:r>
        </a:p>
        <a:p>
          <a:pPr marL="301752" lvl="0" indent="0" algn="l" defTabSz="1066800">
            <a:lnSpc>
              <a:spcPct val="90000"/>
            </a:lnSpc>
            <a:spcBef>
              <a:spcPct val="0"/>
            </a:spcBef>
            <a:spcAft>
              <a:spcPct val="35000"/>
            </a:spcAft>
            <a:buNone/>
          </a:pPr>
          <a:r>
            <a:rPr lang="en-US" sz="2400" kern="1200" dirty="0"/>
            <a:t>(a) Total market value of goods &amp; services produced in a year.</a:t>
          </a:r>
        </a:p>
        <a:p>
          <a:pPr marL="301752" lvl="0" indent="0" algn="l" defTabSz="1066800">
            <a:lnSpc>
              <a:spcPct val="90000"/>
            </a:lnSpc>
            <a:spcBef>
              <a:spcPct val="0"/>
            </a:spcBef>
            <a:spcAft>
              <a:spcPct val="35000"/>
            </a:spcAft>
            <a:buNone/>
          </a:pPr>
          <a:r>
            <a:rPr lang="en-US" sz="2400" kern="1200" dirty="0"/>
            <a:t>(b) The income generated and costs incurred producing goods and services during a year.</a:t>
          </a:r>
        </a:p>
        <a:p>
          <a:pPr marL="301752" lvl="0" indent="0" algn="l" defTabSz="1066800">
            <a:lnSpc>
              <a:spcPct val="90000"/>
            </a:lnSpc>
            <a:spcBef>
              <a:spcPct val="0"/>
            </a:spcBef>
            <a:spcAft>
              <a:spcPct val="35000"/>
            </a:spcAft>
            <a:buNone/>
          </a:pPr>
          <a:r>
            <a:rPr lang="en-US" sz="2400" kern="1200" dirty="0"/>
            <a:t>(c) Both (a) and (b)</a:t>
          </a:r>
        </a:p>
      </dsp:txBody>
      <dsp:txXfrm>
        <a:off x="0" y="9478"/>
        <a:ext cx="9324303" cy="2445325"/>
      </dsp:txXfrm>
    </dsp:sp>
    <dsp:sp modelId="{C99B7220-FEDB-2A4F-A05D-9C3666DD011C}">
      <dsp:nvSpPr>
        <dsp:cNvPr id="0" name=""/>
        <dsp:cNvSpPr/>
      </dsp:nvSpPr>
      <dsp:spPr>
        <a:xfrm>
          <a:off x="0" y="2446978"/>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2A71AC-4D91-7B43-9643-E850BA38CBF9}">
      <dsp:nvSpPr>
        <dsp:cNvPr id="0" name=""/>
        <dsp:cNvSpPr/>
      </dsp:nvSpPr>
      <dsp:spPr>
        <a:xfrm>
          <a:off x="0" y="2446978"/>
          <a:ext cx="9324303" cy="1577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What is the largest component of GDP when it is derived by the expenditure approach? What is the largest component of GDP when it is derived by the income-cost approach?</a:t>
          </a:r>
        </a:p>
      </dsp:txBody>
      <dsp:txXfrm>
        <a:off x="0" y="2446978"/>
        <a:ext cx="9324303" cy="15771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D2A8B-6490-0840-B90F-B95736958B8D}">
      <dsp:nvSpPr>
        <dsp:cNvPr id="0" name=""/>
        <dsp:cNvSpPr/>
      </dsp:nvSpPr>
      <dsp:spPr>
        <a:xfrm>
          <a:off x="0" y="131100"/>
          <a:ext cx="8128000" cy="13109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The term “</a:t>
          </a:r>
          <a:r>
            <a:rPr lang="en-US" sz="3300" b="1" i="1" kern="1200" dirty="0"/>
            <a:t>real”</a:t>
          </a:r>
          <a:r>
            <a:rPr lang="en-US" sz="3300" kern="1200" dirty="0"/>
            <a:t> means adjusted for inflation. </a:t>
          </a:r>
        </a:p>
      </dsp:txBody>
      <dsp:txXfrm>
        <a:off x="63994" y="195094"/>
        <a:ext cx="8000012" cy="1182942"/>
      </dsp:txXfrm>
    </dsp:sp>
    <dsp:sp modelId="{670873D7-3843-B741-A7D2-14418F180E7F}">
      <dsp:nvSpPr>
        <dsp:cNvPr id="0" name=""/>
        <dsp:cNvSpPr/>
      </dsp:nvSpPr>
      <dsp:spPr>
        <a:xfrm>
          <a:off x="0" y="1537071"/>
          <a:ext cx="8128000" cy="13109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1" i="1" kern="1200" dirty="0"/>
            <a:t>Price indexes</a:t>
          </a:r>
          <a:r>
            <a:rPr lang="en-US" sz="3300" kern="1200" dirty="0"/>
            <a:t> are use to adjust income and output data for the effects of inflation. </a:t>
          </a:r>
        </a:p>
      </dsp:txBody>
      <dsp:txXfrm>
        <a:off x="63994" y="1601065"/>
        <a:ext cx="8000012" cy="1182942"/>
      </dsp:txXfrm>
    </dsp:sp>
    <dsp:sp modelId="{0CDE78EC-F917-9F4C-BBD1-B0A15A4F46BC}">
      <dsp:nvSpPr>
        <dsp:cNvPr id="0" name=""/>
        <dsp:cNvSpPr/>
      </dsp:nvSpPr>
      <dsp:spPr>
        <a:xfrm>
          <a:off x="0" y="2848001"/>
          <a:ext cx="8128000" cy="1536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A </a:t>
          </a:r>
          <a:r>
            <a:rPr lang="en-US" sz="2600" b="1" i="1" kern="1200" dirty="0"/>
            <a:t>price index</a:t>
          </a:r>
          <a:r>
            <a:rPr lang="en-US" sz="2600" kern="1200" dirty="0"/>
            <a:t> measures the cost of purchasing a market basket (or “bundle”) of goods at a point in time relative to the cost of purchasing the same market basket during an earlier reference (or base) period.</a:t>
          </a:r>
        </a:p>
      </dsp:txBody>
      <dsp:txXfrm>
        <a:off x="0" y="2848001"/>
        <a:ext cx="8128000" cy="15369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E1489-705F-3149-ADAF-47D55B7ADCDF}">
      <dsp:nvSpPr>
        <dsp:cNvPr id="0" name=""/>
        <dsp:cNvSpPr/>
      </dsp:nvSpPr>
      <dsp:spPr>
        <a:xfrm>
          <a:off x="0" y="213701"/>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Consumer Price Index (CPI): </a:t>
          </a:r>
        </a:p>
      </dsp:txBody>
      <dsp:txXfrm>
        <a:off x="35125" y="248826"/>
        <a:ext cx="8057750" cy="649299"/>
      </dsp:txXfrm>
    </dsp:sp>
    <dsp:sp modelId="{949AA7B5-4A75-9143-8E67-E651465CF935}">
      <dsp:nvSpPr>
        <dsp:cNvPr id="0" name=""/>
        <dsp:cNvSpPr/>
      </dsp:nvSpPr>
      <dsp:spPr>
        <a:xfrm>
          <a:off x="0" y="933251"/>
          <a:ext cx="8128000"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Measures the impact of price changes on the cost of a typical bundle of goods and services households purchase.</a:t>
          </a:r>
        </a:p>
      </dsp:txBody>
      <dsp:txXfrm>
        <a:off x="0" y="933251"/>
        <a:ext cx="8128000" cy="729675"/>
      </dsp:txXfrm>
    </dsp:sp>
    <dsp:sp modelId="{3F9BE1BD-F8DB-E446-A1A6-DCD4F3CC631F}">
      <dsp:nvSpPr>
        <dsp:cNvPr id="0" name=""/>
        <dsp:cNvSpPr/>
      </dsp:nvSpPr>
      <dsp:spPr>
        <a:xfrm>
          <a:off x="0" y="1662926"/>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Chained Consumer Price Index (Chained CPI): </a:t>
          </a:r>
        </a:p>
      </dsp:txBody>
      <dsp:txXfrm>
        <a:off x="35125" y="1698051"/>
        <a:ext cx="8057750" cy="649299"/>
      </dsp:txXfrm>
    </dsp:sp>
    <dsp:sp modelId="{22480EC6-7961-664F-B937-026B45E73CAE}">
      <dsp:nvSpPr>
        <dsp:cNvPr id="0" name=""/>
        <dsp:cNvSpPr/>
      </dsp:nvSpPr>
      <dsp:spPr>
        <a:xfrm>
          <a:off x="0" y="2382476"/>
          <a:ext cx="8128000" cy="105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A version of the CPI that adjusts the quantities of the typical market basket each month to reflect the impact of shifts away from goods that have become relatively more expensive.</a:t>
          </a:r>
        </a:p>
      </dsp:txBody>
      <dsp:txXfrm>
        <a:off x="0" y="2382476"/>
        <a:ext cx="8128000" cy="1055700"/>
      </dsp:txXfrm>
    </dsp:sp>
    <dsp:sp modelId="{11E6752C-ACF5-0948-B95C-F729413168EC}">
      <dsp:nvSpPr>
        <dsp:cNvPr id="0" name=""/>
        <dsp:cNvSpPr/>
      </dsp:nvSpPr>
      <dsp:spPr>
        <a:xfrm>
          <a:off x="0" y="3438176"/>
          <a:ext cx="8128000" cy="7195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GDP Deflator: </a:t>
          </a:r>
        </a:p>
      </dsp:txBody>
      <dsp:txXfrm>
        <a:off x="35125" y="3473301"/>
        <a:ext cx="8057750" cy="649299"/>
      </dsp:txXfrm>
    </dsp:sp>
    <dsp:sp modelId="{67294D88-A5A2-8348-BFBE-C87EE106C35A}">
      <dsp:nvSpPr>
        <dsp:cNvPr id="0" name=""/>
        <dsp:cNvSpPr/>
      </dsp:nvSpPr>
      <dsp:spPr>
        <a:xfrm>
          <a:off x="0" y="4157726"/>
          <a:ext cx="8128000"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designed to measure the change in the average price of the market basket of goods included in GDP.</a:t>
          </a:r>
        </a:p>
      </dsp:txBody>
      <dsp:txXfrm>
        <a:off x="0" y="4157726"/>
        <a:ext cx="8128000" cy="7296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D49CE9-85CB-F546-8A9A-47B01B3B6413}">
      <dsp:nvSpPr>
        <dsp:cNvPr id="0" name=""/>
        <dsp:cNvSpPr/>
      </dsp:nvSpPr>
      <dsp:spPr>
        <a:xfrm>
          <a:off x="0" y="167647"/>
          <a:ext cx="8128000" cy="6787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1" kern="1200" dirty="0"/>
            <a:t>Inflation</a:t>
          </a:r>
          <a:r>
            <a:rPr lang="en-US" sz="2800" kern="1200" dirty="0"/>
            <a:t> is an increase in the general level of prices.</a:t>
          </a:r>
        </a:p>
      </dsp:txBody>
      <dsp:txXfrm>
        <a:off x="33132" y="200779"/>
        <a:ext cx="8061736" cy="612452"/>
      </dsp:txXfrm>
    </dsp:sp>
    <dsp:sp modelId="{BCF28096-702F-7848-AD42-35755C53FC70}">
      <dsp:nvSpPr>
        <dsp:cNvPr id="0" name=""/>
        <dsp:cNvSpPr/>
      </dsp:nvSpPr>
      <dsp:spPr>
        <a:xfrm>
          <a:off x="0" y="846364"/>
          <a:ext cx="8128000" cy="11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It is typically calculated annually.</a:t>
          </a:r>
        </a:p>
        <a:p>
          <a:pPr marL="228600" lvl="1" indent="-228600" algn="l" defTabSz="977900">
            <a:lnSpc>
              <a:spcPct val="90000"/>
            </a:lnSpc>
            <a:spcBef>
              <a:spcPct val="0"/>
            </a:spcBef>
            <a:spcAft>
              <a:spcPct val="20000"/>
            </a:spcAft>
            <a:buChar char="•"/>
          </a:pPr>
          <a:r>
            <a:rPr lang="en-US" sz="2200" kern="1200" dirty="0"/>
            <a:t>Inflation can be calculated using either the CPI or the GDP deflator.</a:t>
          </a:r>
        </a:p>
      </dsp:txBody>
      <dsp:txXfrm>
        <a:off x="0" y="846364"/>
        <a:ext cx="8128000" cy="1127238"/>
      </dsp:txXfrm>
    </dsp:sp>
    <dsp:sp modelId="{A32CDADF-3A3F-E14E-99CA-F5EA5562F945}">
      <dsp:nvSpPr>
        <dsp:cNvPr id="0" name=""/>
        <dsp:cNvSpPr/>
      </dsp:nvSpPr>
      <dsp:spPr>
        <a:xfrm>
          <a:off x="0" y="1973603"/>
          <a:ext cx="8128000" cy="6988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The Rate of Inflation is calculated as:</a:t>
          </a:r>
        </a:p>
      </dsp:txBody>
      <dsp:txXfrm>
        <a:off x="34116" y="2007719"/>
        <a:ext cx="8059768" cy="630640"/>
      </dsp:txXfrm>
    </dsp:sp>
    <dsp:sp modelId="{5ECE4AFD-3D19-2441-BED3-1823F98B6BE0}">
      <dsp:nvSpPr>
        <dsp:cNvPr id="0" name=""/>
        <dsp:cNvSpPr/>
      </dsp:nvSpPr>
      <dsp:spPr>
        <a:xfrm>
          <a:off x="0" y="2825115"/>
          <a:ext cx="8128000" cy="2108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14:m xmlns:a14="http://schemas.microsoft.com/office/drawing/2010/main">
            <m:oMathPara xmlns:m="http://schemas.openxmlformats.org/officeDocument/2006/math">
              <m:oMathParaPr>
                <m:jc m:val="centerGroup"/>
              </m:oMathParaPr>
              <m:oMath xmlns:m="http://schemas.openxmlformats.org/officeDocument/2006/math">
                <m:m>
                  <m:mPr>
                    <m:mcs>
                      <m:mc>
                        <m:mcPr>
                          <m:count m:val="1"/>
                          <m:mcJc m:val="center"/>
                        </m:mcPr>
                      </m:mc>
                    </m:mcs>
                    <m:ctrlPr>
                      <a:rPr lang="en-US" sz="2000" b="0" i="1" kern="1200" smtClean="0">
                        <a:latin typeface="Cambria Math" panose="02040503050406030204" pitchFamily="18" charset="0"/>
                      </a:rPr>
                    </m:ctrlPr>
                  </m:mPr>
                  <m:mr>
                    <m:e>
                      <m:r>
                        <a:rPr lang="en-US" sz="2000" b="0" i="1" kern="1200" smtClean="0">
                          <a:latin typeface="Cambria Math" panose="02040503050406030204" pitchFamily="18" charset="0"/>
                        </a:rPr>
                        <m:t>𝐼𝑛𝑓𝑙𝑎𝑡𝑖𝑜𝑛</m:t>
                      </m:r>
                    </m:e>
                  </m:mr>
                  <m:mr>
                    <m:e>
                      <m:r>
                        <a:rPr lang="en-US" sz="2000" b="0" i="1" kern="1200" smtClean="0">
                          <a:latin typeface="Cambria Math" panose="02040503050406030204" pitchFamily="18" charset="0"/>
                        </a:rPr>
                        <m:t>𝑟𝑎𝑡𝑒</m:t>
                      </m:r>
                    </m:e>
                  </m:mr>
                </m:m>
                <m:r>
                  <a:rPr lang="en-US" sz="2000" b="0" i="1" kern="1200" smtClean="0">
                    <a:latin typeface="Cambria Math" panose="02040503050406030204" pitchFamily="18" charset="0"/>
                  </a:rPr>
                  <m:t> = </m:t>
                </m:r>
                <m:f>
                  <m:fPr>
                    <m:ctrlPr>
                      <a:rPr lang="en-US" sz="2000" b="0" i="1" kern="1200" smtClean="0">
                        <a:latin typeface="Cambria Math" panose="02040503050406030204" pitchFamily="18" charset="0"/>
                      </a:rPr>
                    </m:ctrlPr>
                  </m:fPr>
                  <m:num>
                    <m:m>
                      <m:mPr>
                        <m:mcs>
                          <m:mc>
                            <m:mcPr>
                              <m:count m:val="1"/>
                              <m:mcJc m:val="center"/>
                            </m:mcPr>
                          </m:mc>
                        </m:mcs>
                        <m:ctrlPr>
                          <a:rPr lang="en-US" sz="2000" b="0" i="1" kern="1200" smtClean="0">
                            <a:latin typeface="Cambria Math" panose="02040503050406030204" pitchFamily="18" charset="0"/>
                          </a:rPr>
                        </m:ctrlPr>
                      </m:mPr>
                      <m:mr>
                        <m:e>
                          <m:r>
                            <m:rPr>
                              <m:brk m:alnAt="7"/>
                            </m:rPr>
                            <a:rPr lang="en-US" sz="2000" b="0" i="1" kern="1200" smtClean="0">
                              <a:latin typeface="Cambria Math" panose="02040503050406030204" pitchFamily="18" charset="0"/>
                            </a:rPr>
                            <m:t>𝑇</m:t>
                          </m:r>
                          <m:r>
                            <a:rPr lang="en-US" sz="2000" b="0" i="1" kern="1200" smtClean="0">
                              <a:latin typeface="Cambria Math" panose="02040503050406030204" pitchFamily="18" charset="0"/>
                            </a:rPr>
                            <m:t>h𝑖𝑠</m:t>
                          </m:r>
                          <m:r>
                            <a:rPr lang="en-US" sz="2000" b="0" i="1" kern="1200" smtClean="0">
                              <a:latin typeface="Cambria Math" panose="02040503050406030204" pitchFamily="18" charset="0"/>
                            </a:rPr>
                            <m:t> </m:t>
                          </m:r>
                          <m:r>
                            <a:rPr lang="en-US" sz="2000" b="0" i="1" kern="1200" smtClean="0">
                              <a:latin typeface="Cambria Math" panose="02040503050406030204" pitchFamily="18" charset="0"/>
                            </a:rPr>
                            <m:t>𝑦𝑒𝑎</m:t>
                          </m:r>
                          <m:sSup>
                            <m:sSupPr>
                              <m:ctrlPr>
                                <a:rPr lang="en-US" sz="2000" b="0" i="1" kern="1200" smtClean="0">
                                  <a:latin typeface="Cambria Math" panose="02040503050406030204" pitchFamily="18" charset="0"/>
                                </a:rPr>
                              </m:ctrlPr>
                            </m:sSupPr>
                            <m:e>
                              <m:r>
                                <m:rPr>
                                  <m:brk m:alnAt="7"/>
                                </m:rPr>
                                <a:rPr lang="en-US" sz="2000" b="0" i="1" kern="1200" smtClean="0">
                                  <a:latin typeface="Cambria Math" panose="02040503050406030204" pitchFamily="18" charset="0"/>
                                </a:rPr>
                                <m:t>𝑟</m:t>
                              </m:r>
                            </m:e>
                            <m:sup>
                              <m:r>
                                <a:rPr lang="en-US" sz="2000" b="0" i="1" kern="1200" smtClean="0">
                                  <a:latin typeface="Cambria Math" panose="02040503050406030204" pitchFamily="18" charset="0"/>
                                </a:rPr>
                                <m:t>′</m:t>
                              </m:r>
                            </m:sup>
                          </m:sSup>
                          <m:r>
                            <m:rPr>
                              <m:brk m:alnAt="7"/>
                            </m:rPr>
                            <a:rPr lang="en-US" sz="2000" b="0" i="1" kern="1200" smtClean="0">
                              <a:latin typeface="Cambria Math" panose="02040503050406030204" pitchFamily="18" charset="0"/>
                            </a:rPr>
                            <m:t>𝑠</m:t>
                          </m:r>
                        </m:e>
                      </m:mr>
                      <m:mr>
                        <m:e>
                          <m:r>
                            <a:rPr lang="en-US" sz="2000" b="0" i="1" kern="1200" smtClean="0">
                              <a:latin typeface="Cambria Math" panose="02040503050406030204" pitchFamily="18" charset="0"/>
                            </a:rPr>
                            <m:t>𝑝𝑟𝑖𝑐𝑒</m:t>
                          </m:r>
                          <m:r>
                            <a:rPr lang="en-US" sz="2000" b="0" i="1" kern="1200" smtClean="0">
                              <a:latin typeface="Cambria Math" panose="02040503050406030204" pitchFamily="18" charset="0"/>
                            </a:rPr>
                            <m:t> </m:t>
                          </m:r>
                          <m:r>
                            <a:rPr lang="en-US" sz="2000" b="0" i="1" kern="1200" smtClean="0">
                              <a:latin typeface="Cambria Math" panose="02040503050406030204" pitchFamily="18" charset="0"/>
                            </a:rPr>
                            <m:t>𝑖𝑛𝑑𝑒𝑥</m:t>
                          </m:r>
                        </m:e>
                      </m:mr>
                    </m:m>
                    <m:r>
                      <a:rPr lang="en-US" sz="2000" b="0" i="1" kern="1200" smtClean="0">
                        <a:latin typeface="Cambria Math" panose="02040503050406030204" pitchFamily="18" charset="0"/>
                      </a:rPr>
                      <m:t> − </m:t>
                    </m:r>
                    <m:m>
                      <m:mPr>
                        <m:mcs>
                          <m:mc>
                            <m:mcPr>
                              <m:count m:val="1"/>
                              <m:mcJc m:val="center"/>
                            </m:mcPr>
                          </m:mc>
                        </m:mcs>
                        <m:ctrlPr>
                          <a:rPr lang="en-US" sz="2000" b="0" i="1" kern="1200" smtClean="0">
                            <a:latin typeface="Cambria Math" panose="02040503050406030204" pitchFamily="18" charset="0"/>
                          </a:rPr>
                        </m:ctrlPr>
                      </m:mPr>
                      <m:mr>
                        <m:e>
                          <m:r>
                            <m:rPr>
                              <m:brk m:alnAt="7"/>
                            </m:rPr>
                            <a:rPr lang="en-US" sz="2000" b="0" i="1" kern="1200" smtClean="0">
                              <a:latin typeface="Cambria Math" panose="02040503050406030204" pitchFamily="18" charset="0"/>
                            </a:rPr>
                            <m:t>𝐿</m:t>
                          </m:r>
                          <m:r>
                            <a:rPr lang="en-US" sz="2000" b="0" i="1" kern="1200" smtClean="0">
                              <a:latin typeface="Cambria Math" panose="02040503050406030204" pitchFamily="18" charset="0"/>
                            </a:rPr>
                            <m:t>𝑎𝑠𝑡</m:t>
                          </m:r>
                          <m:r>
                            <a:rPr lang="en-US" sz="2000" b="0" i="1" kern="1200" smtClean="0">
                              <a:latin typeface="Cambria Math" panose="02040503050406030204" pitchFamily="18" charset="0"/>
                            </a:rPr>
                            <m:t> </m:t>
                          </m:r>
                          <m:r>
                            <a:rPr lang="en-US" sz="2000" b="0" i="1" kern="1200" smtClean="0">
                              <a:latin typeface="Cambria Math" panose="02040503050406030204" pitchFamily="18" charset="0"/>
                            </a:rPr>
                            <m:t>𝑦𝑒𝑎</m:t>
                          </m:r>
                          <m:sSup>
                            <m:sSupPr>
                              <m:ctrlPr>
                                <a:rPr lang="en-US" sz="2000" b="0" i="1" kern="1200" smtClean="0">
                                  <a:latin typeface="Cambria Math" panose="02040503050406030204" pitchFamily="18" charset="0"/>
                                </a:rPr>
                              </m:ctrlPr>
                            </m:sSupPr>
                            <m:e>
                              <m:r>
                                <m:rPr>
                                  <m:brk m:alnAt="7"/>
                                </m:rPr>
                                <a:rPr lang="en-US" sz="2000" b="0" i="1" kern="1200" smtClean="0">
                                  <a:latin typeface="Cambria Math" panose="02040503050406030204" pitchFamily="18" charset="0"/>
                                </a:rPr>
                                <m:t>𝑟</m:t>
                              </m:r>
                            </m:e>
                            <m:sup>
                              <m:r>
                                <a:rPr lang="en-US" sz="2000" b="0" i="1" kern="1200" smtClean="0">
                                  <a:latin typeface="Cambria Math" panose="02040503050406030204" pitchFamily="18" charset="0"/>
                                </a:rPr>
                                <m:t>′</m:t>
                              </m:r>
                            </m:sup>
                          </m:sSup>
                          <m:r>
                            <m:rPr>
                              <m:brk m:alnAt="7"/>
                            </m:rPr>
                            <a:rPr lang="en-US" sz="2000" b="0" i="1" kern="1200" smtClean="0">
                              <a:latin typeface="Cambria Math" panose="02040503050406030204" pitchFamily="18" charset="0"/>
                            </a:rPr>
                            <m:t>𝑠</m:t>
                          </m:r>
                        </m:e>
                      </m:mr>
                      <m:mr>
                        <m:e>
                          <m:r>
                            <a:rPr lang="en-US" sz="2000" b="0" i="1" kern="1200" smtClean="0">
                              <a:latin typeface="Cambria Math" panose="02040503050406030204" pitchFamily="18" charset="0"/>
                            </a:rPr>
                            <m:t>𝑝𝑟𝑖𝑐𝑒</m:t>
                          </m:r>
                          <m:r>
                            <a:rPr lang="en-US" sz="2000" b="0" i="1" kern="1200" smtClean="0">
                              <a:latin typeface="Cambria Math" panose="02040503050406030204" pitchFamily="18" charset="0"/>
                            </a:rPr>
                            <m:t> </m:t>
                          </m:r>
                          <m:r>
                            <a:rPr lang="en-US" sz="2000" b="0" i="1" kern="1200" smtClean="0">
                              <a:latin typeface="Cambria Math" panose="02040503050406030204" pitchFamily="18" charset="0"/>
                            </a:rPr>
                            <m:t>𝑖𝑛𝑑𝑒𝑥</m:t>
                          </m:r>
                        </m:e>
                      </m:mr>
                    </m:m>
                  </m:num>
                  <m:den>
                    <m:m>
                      <m:mPr>
                        <m:mcs>
                          <m:mc>
                            <m:mcPr>
                              <m:count m:val="1"/>
                              <m:mcJc m:val="center"/>
                            </m:mcPr>
                          </m:mc>
                        </m:mcs>
                        <m:ctrlPr>
                          <a:rPr lang="en-US" sz="2000" b="0" i="1" kern="1200" smtClean="0">
                            <a:latin typeface="Cambria Math" panose="02040503050406030204" pitchFamily="18" charset="0"/>
                          </a:rPr>
                        </m:ctrlPr>
                      </m:mPr>
                      <m:mr>
                        <m:e>
                          <m:r>
                            <m:rPr>
                              <m:brk m:alnAt="7"/>
                            </m:rPr>
                            <a:rPr lang="en-US" sz="2000" b="0" i="1" kern="1200" smtClean="0">
                              <a:latin typeface="Cambria Math" panose="02040503050406030204" pitchFamily="18" charset="0"/>
                            </a:rPr>
                            <m:t>𝐿</m:t>
                          </m:r>
                          <m:r>
                            <a:rPr lang="en-US" sz="2000" b="0" i="1" kern="1200" smtClean="0">
                              <a:latin typeface="Cambria Math" panose="02040503050406030204" pitchFamily="18" charset="0"/>
                            </a:rPr>
                            <m:t>𝑎𝑠𝑡</m:t>
                          </m:r>
                          <m:r>
                            <a:rPr lang="en-US" sz="2000" b="0" i="1" kern="1200" smtClean="0">
                              <a:latin typeface="Cambria Math" panose="02040503050406030204" pitchFamily="18" charset="0"/>
                            </a:rPr>
                            <m:t> </m:t>
                          </m:r>
                          <m:r>
                            <a:rPr lang="en-US" sz="2000" b="0" i="1" kern="1200" smtClean="0">
                              <a:latin typeface="Cambria Math" panose="02040503050406030204" pitchFamily="18" charset="0"/>
                            </a:rPr>
                            <m:t>𝑦𝑒𝑎</m:t>
                          </m:r>
                          <m:sSup>
                            <m:sSupPr>
                              <m:ctrlPr>
                                <a:rPr lang="en-US" sz="2000" b="0" i="1" kern="1200" smtClean="0">
                                  <a:latin typeface="Cambria Math" panose="02040503050406030204" pitchFamily="18" charset="0"/>
                                </a:rPr>
                              </m:ctrlPr>
                            </m:sSupPr>
                            <m:e>
                              <m:r>
                                <m:rPr>
                                  <m:brk m:alnAt="7"/>
                                </m:rPr>
                                <a:rPr lang="en-US" sz="2000" b="0" i="1" kern="1200" smtClean="0">
                                  <a:latin typeface="Cambria Math" panose="02040503050406030204" pitchFamily="18" charset="0"/>
                                </a:rPr>
                                <m:t>𝑟</m:t>
                              </m:r>
                            </m:e>
                            <m:sup>
                              <m:r>
                                <a:rPr lang="en-US" sz="2000" b="0" i="1" kern="1200" smtClean="0">
                                  <a:latin typeface="Cambria Math" panose="02040503050406030204" pitchFamily="18" charset="0"/>
                                </a:rPr>
                                <m:t>′</m:t>
                              </m:r>
                            </m:sup>
                          </m:sSup>
                          <m:r>
                            <m:rPr>
                              <m:brk m:alnAt="7"/>
                            </m:rPr>
                            <a:rPr lang="en-US" sz="2000" b="0" i="1" kern="1200" smtClean="0">
                              <a:latin typeface="Cambria Math" panose="02040503050406030204" pitchFamily="18" charset="0"/>
                            </a:rPr>
                            <m:t>𝑠</m:t>
                          </m:r>
                        </m:e>
                      </m:mr>
                      <m:mr>
                        <m:e>
                          <m:r>
                            <a:rPr lang="en-US" sz="2000" b="0" i="1" kern="1200" smtClean="0">
                              <a:latin typeface="Cambria Math" panose="02040503050406030204" pitchFamily="18" charset="0"/>
                            </a:rPr>
                            <m:t>𝑝𝑟𝑖𝑐𝑒</m:t>
                          </m:r>
                          <m:r>
                            <a:rPr lang="en-US" sz="2000" b="0" i="1" kern="1200" smtClean="0">
                              <a:latin typeface="Cambria Math" panose="02040503050406030204" pitchFamily="18" charset="0"/>
                            </a:rPr>
                            <m:t> </m:t>
                          </m:r>
                          <m:r>
                            <a:rPr lang="en-US" sz="2000" b="0" i="1" kern="1200" smtClean="0">
                              <a:latin typeface="Cambria Math" panose="02040503050406030204" pitchFamily="18" charset="0"/>
                            </a:rPr>
                            <m:t>𝑖𝑛𝑑𝑒𝑥</m:t>
                          </m:r>
                        </m:e>
                      </m:mr>
                    </m:m>
                  </m:den>
                </m:f>
                <m:r>
                  <a:rPr lang="en-US" sz="2000" b="0" i="1" kern="1200" smtClean="0">
                    <a:latin typeface="Cambria Math" panose="02040503050406030204" pitchFamily="18" charset="0"/>
                  </a:rPr>
                  <m:t> </m:t>
                </m:r>
                <m:r>
                  <a:rPr lang="en-US" sz="2000" b="0" i="1" kern="1200" smtClean="0">
                    <a:latin typeface="Cambria Math" panose="02040503050406030204" pitchFamily="18" charset="0"/>
                    <a:ea typeface="Cambria Math" panose="02040503050406030204" pitchFamily="18" charset="0"/>
                  </a:rPr>
                  <m:t>× 100</m:t>
                </m:r>
              </m:oMath>
            </m:oMathPara>
          </a14:m>
          <a:endParaRPr lang="en-US" sz="2000" kern="1200" dirty="0"/>
        </a:p>
      </dsp:txBody>
      <dsp:txXfrm>
        <a:off x="102921" y="2928036"/>
        <a:ext cx="7922158" cy="190249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5F3C62-A7D6-D045-8863-FB134595E9BE}">
      <dsp:nvSpPr>
        <dsp:cNvPr id="0" name=""/>
        <dsp:cNvSpPr/>
      </dsp:nvSpPr>
      <dsp:spPr>
        <a:xfrm>
          <a:off x="0" y="46712"/>
          <a:ext cx="8128000" cy="15542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The formula for converting nominal GDP into real GDP (in period 1 prices) is:</a:t>
          </a:r>
        </a:p>
      </dsp:txBody>
      <dsp:txXfrm>
        <a:off x="75871" y="122583"/>
        <a:ext cx="7976258" cy="1402492"/>
      </dsp:txXfrm>
    </dsp:sp>
    <dsp:sp modelId="{CFFD909E-0359-914E-9006-6E599F115B1E}">
      <dsp:nvSpPr>
        <dsp:cNvPr id="0" name=""/>
        <dsp:cNvSpPr/>
      </dsp:nvSpPr>
      <dsp:spPr>
        <a:xfrm>
          <a:off x="0" y="1600946"/>
          <a:ext cx="8128000" cy="86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3020" rIns="184912" bIns="33020" numCol="1" spcCol="1270" anchor="t" anchorCtr="0">
          <a:noAutofit/>
        </a:bodyPr>
        <a:lstStyle/>
        <a:p>
          <a:pPr marL="228600" lvl="1" indent="-228600" algn="l" defTabSz="1155700">
            <a:lnSpc>
              <a:spcPct val="90000"/>
            </a:lnSpc>
            <a:spcBef>
              <a:spcPct val="0"/>
            </a:spcBef>
            <a:spcAft>
              <a:spcPct val="20000"/>
            </a:spcAft>
            <a:buChar char="•"/>
          </a:pPr>
          <a14:m xmlns:a14="http://schemas.microsoft.com/office/drawing/2010/main">
            <m:oMath xmlns:m="http://schemas.openxmlformats.org/officeDocument/2006/math">
              <m:sSub>
                <m:sSubPr>
                  <m:ctrlPr>
                    <a:rPr lang="en-US" sz="2600" b="0" i="1" kern="1200" smtClean="0">
                      <a:latin typeface="Cambria Math" panose="02040503050406030204" pitchFamily="18" charset="0"/>
                    </a:rPr>
                  </m:ctrlPr>
                </m:sSubPr>
                <m:e>
                  <m:r>
                    <a:rPr lang="en-US" sz="2600" b="0" i="1" kern="1200" smtClean="0">
                      <a:latin typeface="Cambria Math" panose="02040503050406030204" pitchFamily="18" charset="0"/>
                    </a:rPr>
                    <m:t>𝑅𝑒𝑎𝑙</m:t>
                  </m:r>
                  <m:r>
                    <a:rPr lang="en-US" sz="2600" b="0" i="1" kern="1200" smtClean="0">
                      <a:latin typeface="Cambria Math" panose="02040503050406030204" pitchFamily="18" charset="0"/>
                    </a:rPr>
                    <m:t> </m:t>
                  </m:r>
                  <m:r>
                    <a:rPr lang="en-US" sz="2600" b="0" i="1" kern="1200" smtClean="0">
                      <a:latin typeface="Cambria Math" panose="02040503050406030204" pitchFamily="18" charset="0"/>
                    </a:rPr>
                    <m:t>𝐺𝐷𝑃</m:t>
                  </m:r>
                </m:e>
                <m:sub>
                  <m:r>
                    <a:rPr lang="en-US" sz="2600" b="0" i="1" kern="1200" smtClean="0">
                      <a:latin typeface="Cambria Math" panose="02040503050406030204" pitchFamily="18" charset="0"/>
                    </a:rPr>
                    <m:t>2</m:t>
                  </m:r>
                </m:sub>
              </m:sSub>
              <m:r>
                <a:rPr lang="en-US" sz="2600" b="0" i="1" kern="1200" smtClean="0">
                  <a:latin typeface="Cambria Math" panose="02040503050406030204" pitchFamily="18" charset="0"/>
                </a:rPr>
                <m:t>=</m:t>
              </m:r>
              <m:sSub>
                <m:sSubPr>
                  <m:ctrlPr>
                    <a:rPr lang="en-US" sz="2600" b="0" i="1" kern="1200" smtClean="0">
                      <a:latin typeface="Cambria Math" panose="02040503050406030204" pitchFamily="18" charset="0"/>
                    </a:rPr>
                  </m:ctrlPr>
                </m:sSubPr>
                <m:e>
                  <m:r>
                    <a:rPr lang="en-US" sz="2600" b="0" i="1" kern="1200" smtClean="0">
                      <a:latin typeface="Cambria Math" panose="02040503050406030204" pitchFamily="18" charset="0"/>
                    </a:rPr>
                    <m:t>𝑁𝑜𝑚𝑖𝑛𝑎𝑙</m:t>
                  </m:r>
                  <m:r>
                    <a:rPr lang="en-US" sz="2600" b="0" i="1" kern="1200" smtClean="0">
                      <a:latin typeface="Cambria Math" panose="02040503050406030204" pitchFamily="18" charset="0"/>
                    </a:rPr>
                    <m:t> </m:t>
                  </m:r>
                  <m:r>
                    <a:rPr lang="en-US" sz="2600" b="0" i="1" kern="1200" smtClean="0">
                      <a:latin typeface="Cambria Math" panose="02040503050406030204" pitchFamily="18" charset="0"/>
                    </a:rPr>
                    <m:t>𝐺𝐷𝑃</m:t>
                  </m:r>
                </m:e>
                <m:sub>
                  <m:r>
                    <a:rPr lang="en-US" sz="2600" b="0" i="1" kern="1200" smtClean="0">
                      <a:latin typeface="Cambria Math" panose="02040503050406030204" pitchFamily="18" charset="0"/>
                    </a:rPr>
                    <m:t>2</m:t>
                  </m:r>
                </m:sub>
              </m:sSub>
              <m:r>
                <a:rPr lang="en-US" sz="2600" b="0" i="1" kern="1200" smtClean="0">
                  <a:latin typeface="Cambria Math" panose="02040503050406030204" pitchFamily="18" charset="0"/>
                </a:rPr>
                <m:t> </m:t>
              </m:r>
              <m:r>
                <a:rPr lang="en-US" sz="2600" b="0" i="1" kern="1200" smtClean="0">
                  <a:latin typeface="Cambria Math" panose="02040503050406030204" pitchFamily="18" charset="0"/>
                  <a:ea typeface="Cambria Math" panose="02040503050406030204" pitchFamily="18" charset="0"/>
                </a:rPr>
                <m:t>× </m:t>
              </m:r>
              <m:f>
                <m:fPr>
                  <m:ctrlPr>
                    <a:rPr lang="en-US" sz="2600" b="0" i="1" kern="1200" smtClean="0">
                      <a:latin typeface="Cambria Math" panose="02040503050406030204" pitchFamily="18" charset="0"/>
                      <a:ea typeface="Cambria Math" panose="02040503050406030204" pitchFamily="18" charset="0"/>
                    </a:rPr>
                  </m:ctrlPr>
                </m:fPr>
                <m:num>
                  <m:sSub>
                    <m:sSubPr>
                      <m:ctrlPr>
                        <a:rPr lang="en-US" sz="2600" b="0" i="1" kern="1200" smtClean="0">
                          <a:latin typeface="Cambria Math" panose="02040503050406030204" pitchFamily="18" charset="0"/>
                          <a:ea typeface="Cambria Math" panose="02040503050406030204" pitchFamily="18" charset="0"/>
                        </a:rPr>
                      </m:ctrlPr>
                    </m:sSubPr>
                    <m:e>
                      <m:r>
                        <a:rPr lang="en-US" sz="2600" b="0" i="1" kern="1200" smtClean="0">
                          <a:latin typeface="Cambria Math" panose="02040503050406030204" pitchFamily="18" charset="0"/>
                          <a:ea typeface="Cambria Math" panose="02040503050406030204" pitchFamily="18" charset="0"/>
                        </a:rPr>
                        <m:t>𝐺𝐷𝑃</m:t>
                      </m:r>
                      <m:r>
                        <a:rPr lang="en-US" sz="2600" b="0" i="1" kern="1200" smtClean="0">
                          <a:latin typeface="Cambria Math" panose="02040503050406030204" pitchFamily="18" charset="0"/>
                          <a:ea typeface="Cambria Math" panose="02040503050406030204" pitchFamily="18" charset="0"/>
                        </a:rPr>
                        <m:t> </m:t>
                      </m:r>
                      <m:r>
                        <a:rPr lang="en-US" sz="2600" b="0" i="1" kern="1200" smtClean="0">
                          <a:latin typeface="Cambria Math" panose="02040503050406030204" pitchFamily="18" charset="0"/>
                          <a:ea typeface="Cambria Math" panose="02040503050406030204" pitchFamily="18" charset="0"/>
                        </a:rPr>
                        <m:t>𝐷𝑒𝑓𝑙𝑎𝑡𝑜𝑟</m:t>
                      </m:r>
                    </m:e>
                    <m:sub>
                      <m:r>
                        <a:rPr lang="en-US" sz="2600" b="0" i="1" kern="1200" smtClean="0">
                          <a:latin typeface="Cambria Math" panose="02040503050406030204" pitchFamily="18" charset="0"/>
                          <a:ea typeface="Cambria Math" panose="02040503050406030204" pitchFamily="18" charset="0"/>
                        </a:rPr>
                        <m:t>1</m:t>
                      </m:r>
                    </m:sub>
                  </m:sSub>
                </m:num>
                <m:den>
                  <m:sSub>
                    <m:sSubPr>
                      <m:ctrlPr>
                        <a:rPr lang="en-US" sz="2600" b="0" i="1" kern="1200" smtClean="0">
                          <a:latin typeface="Cambria Math" panose="02040503050406030204" pitchFamily="18" charset="0"/>
                          <a:ea typeface="Cambria Math" panose="02040503050406030204" pitchFamily="18" charset="0"/>
                        </a:rPr>
                      </m:ctrlPr>
                    </m:sSubPr>
                    <m:e>
                      <m:r>
                        <a:rPr lang="en-US" sz="2600" b="0" i="1" kern="1200" smtClean="0">
                          <a:latin typeface="Cambria Math" panose="02040503050406030204" pitchFamily="18" charset="0"/>
                          <a:ea typeface="Cambria Math" panose="02040503050406030204" pitchFamily="18" charset="0"/>
                        </a:rPr>
                        <m:t>𝐺𝐷𝑃</m:t>
                      </m:r>
                      <m:r>
                        <a:rPr lang="en-US" sz="2600" b="0" i="1" kern="1200" smtClean="0">
                          <a:latin typeface="Cambria Math" panose="02040503050406030204" pitchFamily="18" charset="0"/>
                          <a:ea typeface="Cambria Math" panose="02040503050406030204" pitchFamily="18" charset="0"/>
                        </a:rPr>
                        <m:t> </m:t>
                      </m:r>
                      <m:r>
                        <a:rPr lang="en-US" sz="2600" b="0" i="1" kern="1200" smtClean="0">
                          <a:latin typeface="Cambria Math" panose="02040503050406030204" pitchFamily="18" charset="0"/>
                          <a:ea typeface="Cambria Math" panose="02040503050406030204" pitchFamily="18" charset="0"/>
                        </a:rPr>
                        <m:t>𝐷𝑒𝑓𝑙𝑎𝑡𝑜𝑟</m:t>
                      </m:r>
                    </m:e>
                    <m:sub>
                      <m:r>
                        <a:rPr lang="en-US" sz="2600" b="0" i="1" kern="1200" smtClean="0">
                          <a:latin typeface="Cambria Math" panose="02040503050406030204" pitchFamily="18" charset="0"/>
                          <a:ea typeface="Cambria Math" panose="02040503050406030204" pitchFamily="18" charset="0"/>
                        </a:rPr>
                        <m:t>2</m:t>
                      </m:r>
                    </m:sub>
                  </m:sSub>
                </m:den>
              </m:f>
            </m:oMath>
          </a14:m>
          <a:r>
            <a:rPr lang="en-US" sz="2300" kern="1200" dirty="0"/>
            <a:t> </a:t>
          </a:r>
        </a:p>
      </dsp:txBody>
      <dsp:txXfrm>
        <a:off x="0" y="1600946"/>
        <a:ext cx="8128000" cy="861120"/>
      </dsp:txXfrm>
    </dsp:sp>
    <dsp:sp modelId="{D9348D3C-D163-C744-A08C-B9F0B5972F44}">
      <dsp:nvSpPr>
        <dsp:cNvPr id="0" name=""/>
        <dsp:cNvSpPr/>
      </dsp:nvSpPr>
      <dsp:spPr>
        <a:xfrm>
          <a:off x="0" y="2462066"/>
          <a:ext cx="8128000" cy="25923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Data on both money (nominal) GDP and price changes are essential for meaningful comparisons of output between two time periods.</a:t>
          </a:r>
        </a:p>
      </dsp:txBody>
      <dsp:txXfrm>
        <a:off x="126547" y="2588613"/>
        <a:ext cx="7874906" cy="233923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5F3C62-A7D6-D045-8863-FB134595E9BE}">
      <dsp:nvSpPr>
        <dsp:cNvPr id="0" name=""/>
        <dsp:cNvSpPr/>
      </dsp:nvSpPr>
      <dsp:spPr>
        <a:xfrm>
          <a:off x="0" y="68660"/>
          <a:ext cx="8128000" cy="14493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Sometimes we will want to make real data (e.g. income) comparisons in terms of the purchasing power of the dollar during the current year.</a:t>
          </a:r>
        </a:p>
      </dsp:txBody>
      <dsp:txXfrm>
        <a:off x="70751" y="139411"/>
        <a:ext cx="7986498" cy="1307834"/>
      </dsp:txXfrm>
    </dsp:sp>
    <dsp:sp modelId="{CFFD909E-0359-914E-9006-6E599F115B1E}">
      <dsp:nvSpPr>
        <dsp:cNvPr id="0" name=""/>
        <dsp:cNvSpPr/>
      </dsp:nvSpPr>
      <dsp:spPr>
        <a:xfrm>
          <a:off x="0" y="1517996"/>
          <a:ext cx="8128000" cy="2085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9210" rIns="163576" bIns="2921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This can be done by “inflating” the data for earlier years for increases in the price level.</a:t>
          </a:r>
        </a:p>
        <a:p>
          <a:pPr marL="228600" lvl="1" indent="-228600" algn="l" defTabSz="1022350">
            <a:lnSpc>
              <a:spcPct val="90000"/>
            </a:lnSpc>
            <a:spcBef>
              <a:spcPct val="0"/>
            </a:spcBef>
            <a:spcAft>
              <a:spcPct val="20000"/>
            </a:spcAft>
            <a:buChar char="•"/>
          </a:pPr>
          <a:r>
            <a:rPr lang="en-US" sz="2300" kern="1200" dirty="0"/>
            <a:t>The formula for converting the figures for an earlier year into current dollars is:</a:t>
          </a:r>
        </a:p>
        <a:p>
          <a:pPr marL="228600" lvl="1" indent="-228600" algn="l" defTabSz="1066800">
            <a:lnSpc>
              <a:spcPct val="90000"/>
            </a:lnSpc>
            <a:spcBef>
              <a:spcPct val="0"/>
            </a:spcBef>
            <a:spcAft>
              <a:spcPct val="20000"/>
            </a:spcAft>
            <a:buChar char="•"/>
          </a:pPr>
          <a14:m xmlns:a14="http://schemas.microsoft.com/office/drawing/2010/main">
            <m:oMath xmlns:m="http://schemas.openxmlformats.org/officeDocument/2006/math">
              <m:sSub>
                <m:sSubPr>
                  <m:ctrlPr>
                    <a:rPr lang="en-US" sz="2400" b="0" i="1" kern="1200" smtClean="0">
                      <a:latin typeface="Cambria Math" panose="02040503050406030204" pitchFamily="18" charset="0"/>
                    </a:rPr>
                  </m:ctrlPr>
                </m:sSubPr>
                <m:e>
                  <m:r>
                    <a:rPr lang="en-US" sz="2400" b="0" i="1" kern="1200" smtClean="0">
                      <a:latin typeface="Cambria Math" panose="02040503050406030204" pitchFamily="18" charset="0"/>
                    </a:rPr>
                    <m:t>𝐹𝑖𝑔𝑢𝑟𝑒</m:t>
                  </m:r>
                </m:e>
                <m:sub>
                  <m:r>
                    <a:rPr lang="en-US" sz="2400" b="0" i="1" kern="1200" smtClean="0">
                      <a:latin typeface="Cambria Math" panose="02040503050406030204" pitchFamily="18" charset="0"/>
                    </a:rPr>
                    <m:t>𝑐𝑢𝑟𝑟𝑒𝑛𝑡</m:t>
                  </m:r>
                  <m:r>
                    <a:rPr lang="en-US" sz="2400" b="0" i="1" kern="1200" smtClean="0">
                      <a:latin typeface="Cambria Math" panose="02040503050406030204" pitchFamily="18" charset="0"/>
                    </a:rPr>
                    <m:t> $</m:t>
                  </m:r>
                </m:sub>
              </m:sSub>
              <m:r>
                <a:rPr lang="en-US" sz="2400" b="0" i="1" kern="1200" smtClean="0">
                  <a:latin typeface="Cambria Math" panose="02040503050406030204" pitchFamily="18" charset="0"/>
                </a:rPr>
                <m:t>=</m:t>
              </m:r>
              <m:sSub>
                <m:sSubPr>
                  <m:ctrlPr>
                    <a:rPr lang="en-US" sz="2400" b="0" i="1" kern="1200" smtClean="0">
                      <a:latin typeface="Cambria Math" panose="02040503050406030204" pitchFamily="18" charset="0"/>
                    </a:rPr>
                  </m:ctrlPr>
                </m:sSubPr>
                <m:e>
                  <m:r>
                    <a:rPr lang="en-US" sz="2400" b="0" i="1" kern="1200" smtClean="0">
                      <a:latin typeface="Cambria Math" panose="02040503050406030204" pitchFamily="18" charset="0"/>
                    </a:rPr>
                    <m:t>𝐹𝑖𝑔𝑢𝑟𝑒</m:t>
                  </m:r>
                </m:e>
                <m:sub>
                  <m:r>
                    <a:rPr lang="en-US" sz="2400" b="0" i="1" kern="1200" smtClean="0">
                      <a:latin typeface="Cambria Math" panose="02040503050406030204" pitchFamily="18" charset="0"/>
                    </a:rPr>
                    <m:t>𝑒𝑎𝑟𝑙𝑖𝑒𝑟</m:t>
                  </m:r>
                  <m:r>
                    <a:rPr lang="en-US" sz="2400" b="0" i="1" kern="1200" smtClean="0">
                      <a:latin typeface="Cambria Math" panose="02040503050406030204" pitchFamily="18" charset="0"/>
                    </a:rPr>
                    <m:t> $</m:t>
                  </m:r>
                </m:sub>
              </m:sSub>
              <m:r>
                <a:rPr lang="en-US" sz="2400" b="0" i="1" kern="1200" smtClean="0">
                  <a:latin typeface="Cambria Math" panose="02040503050406030204" pitchFamily="18" charset="0"/>
                </a:rPr>
                <m:t> </m:t>
              </m:r>
              <m:r>
                <a:rPr lang="en-US" sz="2400" b="0" i="1" kern="1200" smtClean="0">
                  <a:latin typeface="Cambria Math" panose="02040503050406030204" pitchFamily="18" charset="0"/>
                  <a:ea typeface="Cambria Math" panose="02040503050406030204" pitchFamily="18" charset="0"/>
                </a:rPr>
                <m:t>× </m:t>
              </m:r>
              <m:f>
                <m:fPr>
                  <m:ctrlPr>
                    <a:rPr lang="en-US" sz="2400" b="0" i="1" kern="1200" smtClean="0">
                      <a:latin typeface="Cambria Math" panose="02040503050406030204" pitchFamily="18" charset="0"/>
                      <a:ea typeface="Cambria Math" panose="02040503050406030204" pitchFamily="18" charset="0"/>
                    </a:rPr>
                  </m:ctrlPr>
                </m:fPr>
                <m:num>
                  <m:sSub>
                    <m:sSubPr>
                      <m:ctrlPr>
                        <a:rPr lang="en-US" sz="2400" b="0" i="1" kern="1200" smtClean="0">
                          <a:latin typeface="Cambria Math" panose="02040503050406030204" pitchFamily="18" charset="0"/>
                          <a:ea typeface="Cambria Math" panose="02040503050406030204" pitchFamily="18" charset="0"/>
                        </a:rPr>
                      </m:ctrlPr>
                    </m:sSubPr>
                    <m:e>
                      <m:r>
                        <a:rPr lang="en-US" sz="2400" b="0" i="1" kern="1200" smtClean="0">
                          <a:latin typeface="Cambria Math" panose="02040503050406030204" pitchFamily="18" charset="0"/>
                          <a:ea typeface="Cambria Math" panose="02040503050406030204" pitchFamily="18" charset="0"/>
                        </a:rPr>
                        <m:t>𝑝𝑟𝑖𝑐𝑒</m:t>
                      </m:r>
                      <m:r>
                        <a:rPr lang="en-US" sz="2400" b="0" i="1" kern="1200" smtClean="0">
                          <a:latin typeface="Cambria Math" panose="02040503050406030204" pitchFamily="18" charset="0"/>
                          <a:ea typeface="Cambria Math" panose="02040503050406030204" pitchFamily="18" charset="0"/>
                        </a:rPr>
                        <m:t> </m:t>
                      </m:r>
                      <m:r>
                        <a:rPr lang="en-US" sz="2400" b="0" i="1" kern="1200" smtClean="0">
                          <a:latin typeface="Cambria Math" panose="02040503050406030204" pitchFamily="18" charset="0"/>
                          <a:ea typeface="Cambria Math" panose="02040503050406030204" pitchFamily="18" charset="0"/>
                        </a:rPr>
                        <m:t>𝑖𝑛𝑑𝑒𝑥</m:t>
                      </m:r>
                    </m:e>
                    <m:sub>
                      <m:r>
                        <a:rPr lang="en-US" sz="2400" b="0" i="1" kern="1200" smtClean="0">
                          <a:latin typeface="Cambria Math" panose="02040503050406030204" pitchFamily="18" charset="0"/>
                          <a:ea typeface="Cambria Math" panose="02040503050406030204" pitchFamily="18" charset="0"/>
                        </a:rPr>
                        <m:t>𝑐𝑢𝑟𝑟𝑒𝑛𝑡</m:t>
                      </m:r>
                      <m:r>
                        <a:rPr lang="en-US" sz="2400" b="0" i="1" kern="1200" smtClean="0">
                          <a:latin typeface="Cambria Math" panose="02040503050406030204" pitchFamily="18" charset="0"/>
                          <a:ea typeface="Cambria Math" panose="02040503050406030204" pitchFamily="18" charset="0"/>
                        </a:rPr>
                        <m:t> </m:t>
                      </m:r>
                      <m:r>
                        <a:rPr lang="en-US" sz="2400" b="0" i="1" kern="1200" smtClean="0">
                          <a:latin typeface="Cambria Math" panose="02040503050406030204" pitchFamily="18" charset="0"/>
                          <a:ea typeface="Cambria Math" panose="02040503050406030204" pitchFamily="18" charset="0"/>
                        </a:rPr>
                        <m:t>𝑦𝑒𝑎𝑟</m:t>
                      </m:r>
                    </m:sub>
                  </m:sSub>
                </m:num>
                <m:den>
                  <m:sSub>
                    <m:sSubPr>
                      <m:ctrlPr>
                        <a:rPr lang="en-US" sz="2400" b="0" i="1" kern="1200" smtClean="0">
                          <a:latin typeface="Cambria Math" panose="02040503050406030204" pitchFamily="18" charset="0"/>
                          <a:ea typeface="Cambria Math" panose="02040503050406030204" pitchFamily="18" charset="0"/>
                        </a:rPr>
                      </m:ctrlPr>
                    </m:sSubPr>
                    <m:e>
                      <m:r>
                        <a:rPr lang="en-US" sz="2400" b="0" i="1" kern="1200" smtClean="0">
                          <a:latin typeface="Cambria Math" panose="02040503050406030204" pitchFamily="18" charset="0"/>
                          <a:ea typeface="Cambria Math" panose="02040503050406030204" pitchFamily="18" charset="0"/>
                        </a:rPr>
                        <m:t>𝑝𝑟𝑖𝑐𝑒</m:t>
                      </m:r>
                      <m:r>
                        <a:rPr lang="en-US" sz="2400" b="0" i="1" kern="1200" smtClean="0">
                          <a:latin typeface="Cambria Math" panose="02040503050406030204" pitchFamily="18" charset="0"/>
                          <a:ea typeface="Cambria Math" panose="02040503050406030204" pitchFamily="18" charset="0"/>
                        </a:rPr>
                        <m:t> </m:t>
                      </m:r>
                      <m:r>
                        <a:rPr lang="en-US" sz="2400" b="0" i="1" kern="1200" smtClean="0">
                          <a:latin typeface="Cambria Math" panose="02040503050406030204" pitchFamily="18" charset="0"/>
                          <a:ea typeface="Cambria Math" panose="02040503050406030204" pitchFamily="18" charset="0"/>
                        </a:rPr>
                        <m:t>𝑖𝑛𝑑𝑒𝑥</m:t>
                      </m:r>
                    </m:e>
                    <m:sub>
                      <m:r>
                        <a:rPr lang="en-US" sz="2400" b="0" i="1" kern="1200" smtClean="0">
                          <a:latin typeface="Cambria Math" panose="02040503050406030204" pitchFamily="18" charset="0"/>
                          <a:ea typeface="Cambria Math" panose="02040503050406030204" pitchFamily="18" charset="0"/>
                        </a:rPr>
                        <m:t>𝑒𝑎𝑟𝑙𝑖𝑒𝑟</m:t>
                      </m:r>
                      <m:r>
                        <a:rPr lang="en-US" sz="2400" b="0" i="1" kern="1200" smtClean="0">
                          <a:latin typeface="Cambria Math" panose="02040503050406030204" pitchFamily="18" charset="0"/>
                          <a:ea typeface="Cambria Math" panose="02040503050406030204" pitchFamily="18" charset="0"/>
                        </a:rPr>
                        <m:t> </m:t>
                      </m:r>
                      <m:r>
                        <a:rPr lang="en-US" sz="2400" b="0" i="1" kern="1200" smtClean="0">
                          <a:latin typeface="Cambria Math" panose="02040503050406030204" pitchFamily="18" charset="0"/>
                          <a:ea typeface="Cambria Math" panose="02040503050406030204" pitchFamily="18" charset="0"/>
                        </a:rPr>
                        <m:t>𝑦𝑒𝑎𝑟</m:t>
                      </m:r>
                    </m:sub>
                  </m:sSub>
                </m:den>
              </m:f>
            </m:oMath>
          </a14:m>
          <a:r>
            <a:rPr lang="en-US" sz="2300" kern="1200" dirty="0"/>
            <a:t> </a:t>
          </a:r>
        </a:p>
      </dsp:txBody>
      <dsp:txXfrm>
        <a:off x="0" y="1517996"/>
        <a:ext cx="8128000" cy="2085525"/>
      </dsp:txXfrm>
    </dsp:sp>
    <dsp:sp modelId="{D9348D3C-D163-C744-A08C-B9F0B5972F44}">
      <dsp:nvSpPr>
        <dsp:cNvPr id="0" name=""/>
        <dsp:cNvSpPr/>
      </dsp:nvSpPr>
      <dsp:spPr>
        <a:xfrm>
          <a:off x="0" y="3603521"/>
          <a:ext cx="8128000" cy="1428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If prices have risen, this will “inflate” the data for earlier years and bring them into line with the current purchasing power of the dollar.</a:t>
          </a:r>
        </a:p>
      </dsp:txBody>
      <dsp:txXfrm>
        <a:off x="69754" y="3673275"/>
        <a:ext cx="7988492" cy="128941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825"/>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825"/>
          <a:ext cx="8120062" cy="588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What do price indexes measure?</a:t>
          </a:r>
        </a:p>
      </dsp:txBody>
      <dsp:txXfrm>
        <a:off x="0" y="1825"/>
        <a:ext cx="8120062" cy="588392"/>
      </dsp:txXfrm>
    </dsp:sp>
    <dsp:sp modelId="{EC7152CA-D4CA-5C4C-8B1B-57DD69639D31}">
      <dsp:nvSpPr>
        <dsp:cNvPr id="0" name=""/>
        <dsp:cNvSpPr/>
      </dsp:nvSpPr>
      <dsp:spPr>
        <a:xfrm>
          <a:off x="0" y="590218"/>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590218"/>
          <a:ext cx="8120062" cy="1644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What is the difference between the CPI and the GDP deflator? How about between the CPI and Chained CPI?  Which would you use if you wanted to measure whether your own earnings this year were higher than they were last year?</a:t>
          </a:r>
          <a:endParaRPr lang="en-US" sz="2200" kern="1200" dirty="0"/>
        </a:p>
      </dsp:txBody>
      <dsp:txXfrm>
        <a:off x="0" y="590218"/>
        <a:ext cx="8120062" cy="1644146"/>
      </dsp:txXfrm>
    </dsp:sp>
    <dsp:sp modelId="{ECBA4111-2DAD-5849-BBC7-C899211EBF14}">
      <dsp:nvSpPr>
        <dsp:cNvPr id="0" name=""/>
        <dsp:cNvSpPr/>
      </dsp:nvSpPr>
      <dsp:spPr>
        <a:xfrm>
          <a:off x="0" y="2234365"/>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495BF3-6CB2-DE46-9C0C-F38699097FC1}">
      <dsp:nvSpPr>
        <dsp:cNvPr id="0" name=""/>
        <dsp:cNvSpPr/>
      </dsp:nvSpPr>
      <dsp:spPr>
        <a:xfrm>
          <a:off x="0" y="2234365"/>
          <a:ext cx="8120062" cy="19618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The CPI was 241.0 in 2016 compared to 99.6 in 1983. Suppose that the price of a ticket at a local movie theater rose from $4 to $12 between 1983 and 2016. Did the real ticket price increase or decrease? Calculate the 1983 ticket price measured in 2016 dollars.</a:t>
          </a:r>
        </a:p>
      </dsp:txBody>
      <dsp:txXfrm>
        <a:off x="0" y="2234365"/>
        <a:ext cx="8120062" cy="196183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9324303" cy="188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Use the above data to answer these questions.</a:t>
          </a:r>
        </a:p>
        <a:p>
          <a:pPr marL="301752" lvl="0" indent="0" algn="l" defTabSz="1066800">
            <a:lnSpc>
              <a:spcPct val="90000"/>
            </a:lnSpc>
            <a:spcBef>
              <a:spcPct val="0"/>
            </a:spcBef>
            <a:spcAft>
              <a:spcPct val="35000"/>
            </a:spcAft>
            <a:buNone/>
          </a:pPr>
          <a:r>
            <a:rPr lang="en-US" sz="2400" kern="1200" dirty="0"/>
            <a:t>(a) Calculate real GDP in 2015, 2017, and 2019 in 2012 dollars.</a:t>
          </a:r>
        </a:p>
        <a:p>
          <a:pPr marL="301752" lvl="0" indent="0" algn="l" defTabSz="1066800">
            <a:lnSpc>
              <a:spcPct val="90000"/>
            </a:lnSpc>
            <a:spcBef>
              <a:spcPct val="0"/>
            </a:spcBef>
            <a:spcAft>
              <a:spcPct val="35000"/>
            </a:spcAft>
            <a:buNone/>
          </a:pPr>
          <a:r>
            <a:rPr lang="en-US" sz="2400" kern="1200" dirty="0"/>
            <a:t>(b) What was the percent change in real GDP between 2015 and 2017? What was the percent change between 2017 and 2019?</a:t>
          </a:r>
        </a:p>
      </dsp:txBody>
      <dsp:txXfrm>
        <a:off x="0" y="0"/>
        <a:ext cx="9324303" cy="188976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15DA7-2755-9942-9E0A-17729D1F595C}">
      <dsp:nvSpPr>
        <dsp:cNvPr id="0" name=""/>
        <dsp:cNvSpPr/>
      </dsp:nvSpPr>
      <dsp:spPr>
        <a:xfrm>
          <a:off x="0" y="192078"/>
          <a:ext cx="8128000"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Shortcomings of GDP:</a:t>
          </a:r>
        </a:p>
      </dsp:txBody>
      <dsp:txXfrm>
        <a:off x="43321" y="235399"/>
        <a:ext cx="8041358" cy="800803"/>
      </dsp:txXfrm>
    </dsp:sp>
    <dsp:sp modelId="{E2286BB8-66DD-DD48-92EE-49B38F3A601B}">
      <dsp:nvSpPr>
        <dsp:cNvPr id="0" name=""/>
        <dsp:cNvSpPr/>
      </dsp:nvSpPr>
      <dsp:spPr>
        <a:xfrm>
          <a:off x="0" y="1079523"/>
          <a:ext cx="8128000" cy="3829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dirty="0"/>
            <a:t>It does not count non-market production.</a:t>
          </a:r>
        </a:p>
        <a:p>
          <a:pPr marL="285750" lvl="1" indent="-285750" algn="l" defTabSz="1289050">
            <a:lnSpc>
              <a:spcPct val="90000"/>
            </a:lnSpc>
            <a:spcBef>
              <a:spcPct val="0"/>
            </a:spcBef>
            <a:spcAft>
              <a:spcPct val="20000"/>
            </a:spcAft>
            <a:buChar char="•"/>
          </a:pPr>
          <a:r>
            <a:rPr lang="en-US" sz="2900" kern="1200" dirty="0"/>
            <a:t>It does not count the underground economy.</a:t>
          </a:r>
        </a:p>
        <a:p>
          <a:pPr marL="285750" lvl="1" indent="-285750" algn="l" defTabSz="1289050">
            <a:lnSpc>
              <a:spcPct val="90000"/>
            </a:lnSpc>
            <a:spcBef>
              <a:spcPct val="0"/>
            </a:spcBef>
            <a:spcAft>
              <a:spcPct val="20000"/>
            </a:spcAft>
            <a:buChar char="•"/>
          </a:pPr>
          <a:r>
            <a:rPr lang="en-US" sz="2900" kern="1200" dirty="0"/>
            <a:t>It makes no adjustment for leisure.</a:t>
          </a:r>
        </a:p>
        <a:p>
          <a:pPr marL="285750" lvl="1" indent="-285750" algn="l" defTabSz="1289050">
            <a:lnSpc>
              <a:spcPct val="90000"/>
            </a:lnSpc>
            <a:spcBef>
              <a:spcPct val="0"/>
            </a:spcBef>
            <a:spcAft>
              <a:spcPct val="20000"/>
            </a:spcAft>
            <a:buChar char="•"/>
          </a:pPr>
          <a:r>
            <a:rPr lang="en-US" sz="2900" kern="1200" dirty="0"/>
            <a:t>It probably understates output increases because of the problem of estimating improvements in the quality of products.</a:t>
          </a:r>
        </a:p>
        <a:p>
          <a:pPr marL="285750" lvl="1" indent="-285750" algn="l" defTabSz="1289050">
            <a:lnSpc>
              <a:spcPct val="90000"/>
            </a:lnSpc>
            <a:spcBef>
              <a:spcPct val="0"/>
            </a:spcBef>
            <a:spcAft>
              <a:spcPct val="20000"/>
            </a:spcAft>
            <a:buChar char="•"/>
          </a:pPr>
          <a:r>
            <a:rPr lang="en-US" sz="2900" kern="1200" dirty="0"/>
            <a:t>It does not adjust for harmful side effects.</a:t>
          </a:r>
        </a:p>
        <a:p>
          <a:pPr marL="285750" lvl="1" indent="-285750" algn="l" defTabSz="1289050">
            <a:lnSpc>
              <a:spcPct val="90000"/>
            </a:lnSpc>
            <a:spcBef>
              <a:spcPct val="0"/>
            </a:spcBef>
            <a:spcAft>
              <a:spcPct val="20000"/>
            </a:spcAft>
            <a:buChar char="•"/>
          </a:pPr>
          <a:r>
            <a:rPr lang="en-US" sz="2900" kern="1200" dirty="0"/>
            <a:t>It understates well being in the information age.</a:t>
          </a:r>
        </a:p>
      </dsp:txBody>
      <dsp:txXfrm>
        <a:off x="0" y="1079523"/>
        <a:ext cx="8128000" cy="382950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FAF5C-A4E3-3E49-AE51-B374416E01C0}">
      <dsp:nvSpPr>
        <dsp:cNvPr id="0" name=""/>
        <dsp:cNvSpPr/>
      </dsp:nvSpPr>
      <dsp:spPr>
        <a:xfrm>
          <a:off x="0" y="0"/>
          <a:ext cx="750956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943EA-BE6F-1045-83D3-03B9137578C9}">
      <dsp:nvSpPr>
        <dsp:cNvPr id="0" name=""/>
        <dsp:cNvSpPr/>
      </dsp:nvSpPr>
      <dsp:spPr>
        <a:xfrm>
          <a:off x="0" y="0"/>
          <a:ext cx="7509566" cy="4500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 Some entrepreneurs bring about changes that touch nearly everyone in the world. The late Steve Jobs, co-founder and the marketing genius of Apple Inc., was such an entrepreneur. In 1977 he and his friend Stephen Wozniak created one of the first personal computers ever made—and it was easy enough for almost anyone to use.</a:t>
          </a:r>
        </a:p>
        <a:p>
          <a:pPr marL="0" lvl="0" indent="0" algn="l" defTabSz="889000">
            <a:lnSpc>
              <a:spcPct val="90000"/>
            </a:lnSpc>
            <a:spcBef>
              <a:spcPct val="0"/>
            </a:spcBef>
            <a:spcAft>
              <a:spcPct val="35000"/>
            </a:spcAft>
            <a:buNone/>
          </a:pPr>
          <a:r>
            <a:rPr lang="en-US" sz="2000" kern="1200" dirty="0"/>
            <a:t>• That was just the beginning. Apple invented the computer’s icon and mouse and the iPhone—tools unknown a generation ago that we now take for granted. Apple also created the iPod, then iTunes, and then the iTunes store, which made it one of the nation’s biggest retailers of music. Then Apple TV appeared, available on an iPhone.</a:t>
          </a:r>
        </a:p>
        <a:p>
          <a:pPr marL="0" lvl="0" indent="0" algn="l" defTabSz="889000">
            <a:lnSpc>
              <a:spcPct val="90000"/>
            </a:lnSpc>
            <a:spcBef>
              <a:spcPct val="0"/>
            </a:spcBef>
            <a:spcAft>
              <a:spcPct val="35000"/>
            </a:spcAft>
            <a:buNone/>
          </a:pPr>
          <a:r>
            <a:rPr lang="en-US" sz="2000" kern="1200" dirty="0"/>
            <a:t>• Jobs tried other businesses. A spectacular success was turning a small company, Pixar, into the company that created Toy Story, the first feature film entirely animated by computer. That company made Jobs a billionaire.</a:t>
          </a:r>
        </a:p>
      </dsp:txBody>
      <dsp:txXfrm>
        <a:off x="0" y="0"/>
        <a:ext cx="7509566" cy="450003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F9DB71-33E1-7049-AF19-406AB94F1B61}">
      <dsp:nvSpPr>
        <dsp:cNvPr id="0" name=""/>
        <dsp:cNvSpPr/>
      </dsp:nvSpPr>
      <dsp:spPr>
        <a:xfrm>
          <a:off x="0" y="106241"/>
          <a:ext cx="8128000" cy="1814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In spite of its shortcomings, the evidence indicates that real GDP per person is a broad indicator of living standards.</a:t>
          </a:r>
        </a:p>
      </dsp:txBody>
      <dsp:txXfrm>
        <a:off x="88585" y="194826"/>
        <a:ext cx="7950830" cy="1637500"/>
      </dsp:txXfrm>
    </dsp:sp>
    <dsp:sp modelId="{C1034EB2-FC54-BF42-880F-2160B27F7D64}">
      <dsp:nvSpPr>
        <dsp:cNvPr id="0" name=""/>
        <dsp:cNvSpPr/>
      </dsp:nvSpPr>
      <dsp:spPr>
        <a:xfrm>
          <a:off x="0" y="1920911"/>
          <a:ext cx="8128000" cy="307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As real per capita GDP in the United States has increased through time, the quality of most goods has increased while the amount of work time required for their purchase has declined.</a:t>
          </a:r>
        </a:p>
        <a:p>
          <a:pPr marL="228600" lvl="1" indent="-228600" algn="l" defTabSz="1155700">
            <a:lnSpc>
              <a:spcPct val="90000"/>
            </a:lnSpc>
            <a:spcBef>
              <a:spcPct val="0"/>
            </a:spcBef>
            <a:spcAft>
              <a:spcPct val="20000"/>
            </a:spcAft>
            <a:buChar char="•"/>
          </a:pPr>
          <a:r>
            <a:rPr lang="en-US" sz="2600" kern="1200" dirty="0"/>
            <a:t>Similarly, as real per capita GDP has risen in the United States and other countries, life expectancy and leisure time have gone up, while illiteracy and infant mortality rates have gone down.</a:t>
          </a:r>
        </a:p>
      </dsp:txBody>
      <dsp:txXfrm>
        <a:off x="0" y="1920911"/>
        <a:ext cx="8128000" cy="307395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23A79-D844-E347-A5FE-2DAC366AD8EF}">
      <dsp:nvSpPr>
        <dsp:cNvPr id="0" name=""/>
        <dsp:cNvSpPr/>
      </dsp:nvSpPr>
      <dsp:spPr>
        <a:xfrm>
          <a:off x="0" y="38962"/>
          <a:ext cx="8128000" cy="214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However, the “great contribution” of GDP is its ability to measure short-term fluctuations in output.</a:t>
          </a:r>
        </a:p>
      </dsp:txBody>
      <dsp:txXfrm>
        <a:off x="104691" y="143653"/>
        <a:ext cx="7918618" cy="1935228"/>
      </dsp:txXfrm>
    </dsp:sp>
    <dsp:sp modelId="{0463E862-F6B8-F242-B365-92C13976ECA4}">
      <dsp:nvSpPr>
        <dsp:cNvPr id="0" name=""/>
        <dsp:cNvSpPr/>
      </dsp:nvSpPr>
      <dsp:spPr>
        <a:xfrm>
          <a:off x="0" y="2183573"/>
          <a:ext cx="8128000" cy="1776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Year-to-year (and quarter-to-quarter) changes in real GDP provide a reasonably precise measure of what is happening to the rate of output.</a:t>
          </a:r>
        </a:p>
      </dsp:txBody>
      <dsp:txXfrm>
        <a:off x="0" y="2183573"/>
        <a:ext cx="8128000" cy="177606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532"/>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532"/>
          <a:ext cx="8128000" cy="895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When making income and GDP comparisons across time, why is it important to adjust for changes in the level of prices?</a:t>
          </a:r>
        </a:p>
      </dsp:txBody>
      <dsp:txXfrm>
        <a:off x="0" y="1532"/>
        <a:ext cx="8128000" cy="895658"/>
      </dsp:txXfrm>
    </dsp:sp>
    <dsp:sp modelId="{EC7152CA-D4CA-5C4C-8B1B-57DD69639D31}">
      <dsp:nvSpPr>
        <dsp:cNvPr id="0" name=""/>
        <dsp:cNvSpPr/>
      </dsp:nvSpPr>
      <dsp:spPr>
        <a:xfrm>
          <a:off x="0" y="897191"/>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897191"/>
          <a:ext cx="8128000" cy="1016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If nominal GDP during a year increased by 2% while the GDP deflator rose by 5 %, what happened to real GDP?</a:t>
          </a:r>
        </a:p>
      </dsp:txBody>
      <dsp:txXfrm>
        <a:off x="0" y="897191"/>
        <a:ext cx="8128000" cy="1016747"/>
      </dsp:txXfrm>
    </dsp:sp>
    <dsp:sp modelId="{DB6EAF07-367C-7247-A081-22B9A8209674}">
      <dsp:nvSpPr>
        <dsp:cNvPr id="0" name=""/>
        <dsp:cNvSpPr/>
      </dsp:nvSpPr>
      <dsp:spPr>
        <a:xfrm>
          <a:off x="0" y="1913939"/>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3E227E-0488-5343-A1CE-4E79C268097F}">
      <dsp:nvSpPr>
        <dsp:cNvPr id="0" name=""/>
        <dsp:cNvSpPr/>
      </dsp:nvSpPr>
      <dsp:spPr>
        <a:xfrm>
          <a:off x="0" y="1913939"/>
          <a:ext cx="8128000" cy="9483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If the GDP deflator is currently 111.7 compared to the 2012 base year of 100, what does the 111.7 figure for today mean?</a:t>
          </a:r>
        </a:p>
      </dsp:txBody>
      <dsp:txXfrm>
        <a:off x="0" y="1913939"/>
        <a:ext cx="8128000" cy="948392"/>
      </dsp:txXfrm>
    </dsp:sp>
    <dsp:sp modelId="{6C52FDC8-197D-F744-9F39-BA432B1CBD64}">
      <dsp:nvSpPr>
        <dsp:cNvPr id="0" name=""/>
        <dsp:cNvSpPr/>
      </dsp:nvSpPr>
      <dsp:spPr>
        <a:xfrm>
          <a:off x="0" y="2862331"/>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5E00D7-3BB4-3A46-BABB-C5DFB976B6DA}">
      <dsp:nvSpPr>
        <dsp:cNvPr id="0" name=""/>
        <dsp:cNvSpPr/>
      </dsp:nvSpPr>
      <dsp:spPr>
        <a:xfrm>
          <a:off x="0" y="2862331"/>
          <a:ext cx="8128000" cy="1519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GDP does not count services such as child care, food preparation, cleaning, and laundry within the household. Why not? Is GDP a sexist measure? Does it understate the productive contributions of women relative to men?</a:t>
          </a:r>
        </a:p>
      </dsp:txBody>
      <dsp:txXfrm>
        <a:off x="0" y="2862331"/>
        <a:ext cx="8128000" cy="151968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9324303"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On 9/11/2001, terrorists crashed 2 planes into the World Trade Center in New York, killing 3,000 people and causing the towers to collapse. Which of the following best indicates how GDP was impacted by the attack’s damages and cleanup that followed?</a:t>
          </a:r>
        </a:p>
        <a:p>
          <a:pPr marL="301752" lvl="0" indent="0" algn="l" defTabSz="1066800">
            <a:lnSpc>
              <a:spcPct val="90000"/>
            </a:lnSpc>
            <a:spcBef>
              <a:spcPct val="0"/>
            </a:spcBef>
            <a:spcAft>
              <a:spcPct val="35000"/>
            </a:spcAft>
            <a:buNone/>
          </a:pPr>
          <a:r>
            <a:rPr lang="en-US" sz="2400" kern="1200" dirty="0"/>
            <a:t>(a) The damage from the attack was subtracted from GDP, while the expenditures from the cleanup were added.</a:t>
          </a:r>
        </a:p>
        <a:p>
          <a:pPr marL="301752" lvl="0" indent="0" algn="l" defTabSz="1066800">
            <a:lnSpc>
              <a:spcPct val="90000"/>
            </a:lnSpc>
            <a:spcBef>
              <a:spcPct val="0"/>
            </a:spcBef>
            <a:spcAft>
              <a:spcPct val="35000"/>
            </a:spcAft>
            <a:buNone/>
          </a:pPr>
          <a:r>
            <a:rPr lang="en-US" sz="2400" kern="1200" dirty="0"/>
            <a:t>(b) Neither the damages from the attack nor the expenditures from the cleanup affected GDP.</a:t>
          </a:r>
        </a:p>
        <a:p>
          <a:pPr marL="301752" lvl="0" indent="0" algn="l" defTabSz="1066800">
            <a:lnSpc>
              <a:spcPct val="90000"/>
            </a:lnSpc>
            <a:spcBef>
              <a:spcPct val="0"/>
            </a:spcBef>
            <a:spcAft>
              <a:spcPct val="35000"/>
            </a:spcAft>
            <a:buNone/>
          </a:pPr>
          <a:r>
            <a:rPr lang="en-US" sz="2400" kern="1200" dirty="0"/>
            <a:t>(c) No adjustment was made for the damages from the attack, while the expenditures from the cleanup were added to GDP.</a:t>
          </a:r>
        </a:p>
      </dsp:txBody>
      <dsp:txXfrm>
        <a:off x="0" y="0"/>
        <a:ext cx="9324303" cy="402574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9324303"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6. Which of the following are included in GDP?</a:t>
          </a:r>
        </a:p>
        <a:p>
          <a:pPr marL="301752" lvl="0" indent="0" algn="l" defTabSz="1066800">
            <a:lnSpc>
              <a:spcPct val="90000"/>
            </a:lnSpc>
            <a:spcBef>
              <a:spcPct val="0"/>
            </a:spcBef>
            <a:spcAft>
              <a:spcPct val="35000"/>
            </a:spcAft>
            <a:buNone/>
          </a:pPr>
          <a:r>
            <a:rPr lang="en-US" sz="2400" kern="1200" dirty="0"/>
            <a:t>(a) the value of goods produced in the underground economy</a:t>
          </a:r>
        </a:p>
        <a:p>
          <a:pPr marL="301752" lvl="0" indent="0" algn="l" defTabSz="1066800">
            <a:lnSpc>
              <a:spcPct val="90000"/>
            </a:lnSpc>
            <a:spcBef>
              <a:spcPct val="0"/>
            </a:spcBef>
            <a:spcAft>
              <a:spcPct val="35000"/>
            </a:spcAft>
            <a:buNone/>
          </a:pPr>
          <a:r>
            <a:rPr lang="en-US" sz="2400" kern="1200" dirty="0"/>
            <a:t>(b) the value of leisure</a:t>
          </a:r>
        </a:p>
        <a:p>
          <a:pPr marL="301752" lvl="0" indent="0" algn="l" defTabSz="1066800">
            <a:lnSpc>
              <a:spcPct val="90000"/>
            </a:lnSpc>
            <a:spcBef>
              <a:spcPct val="0"/>
            </a:spcBef>
            <a:spcAft>
              <a:spcPct val="35000"/>
            </a:spcAft>
            <a:buNone/>
          </a:pPr>
          <a:r>
            <a:rPr lang="en-US" sz="2400" kern="1200" dirty="0"/>
            <a:t>(c) increases in the value of housing and financial assets</a:t>
          </a:r>
        </a:p>
        <a:p>
          <a:pPr marL="301752" lvl="0" indent="0" algn="l" defTabSz="1066800">
            <a:lnSpc>
              <a:spcPct val="90000"/>
            </a:lnSpc>
            <a:spcBef>
              <a:spcPct val="0"/>
            </a:spcBef>
            <a:spcAft>
              <a:spcPct val="35000"/>
            </a:spcAft>
            <a:buNone/>
          </a:pPr>
          <a:r>
            <a:rPr lang="en-US" sz="2400" kern="1200" dirty="0"/>
            <a:t>(d) depreciation in the value of real assets such as equipment and buildings</a:t>
          </a:r>
        </a:p>
        <a:p>
          <a:pPr marL="301752" lvl="0" indent="0" algn="l" defTabSz="1066800">
            <a:lnSpc>
              <a:spcPct val="90000"/>
            </a:lnSpc>
            <a:spcBef>
              <a:spcPct val="0"/>
            </a:spcBef>
            <a:spcAft>
              <a:spcPct val="35000"/>
            </a:spcAft>
            <a:buNone/>
          </a:pPr>
          <a:r>
            <a:rPr lang="en-US" sz="2400" kern="1200" dirty="0"/>
            <a:t>(e) the value of services such as food preparation and house cleaning that we provide for ourselves</a:t>
          </a:r>
        </a:p>
      </dsp:txBody>
      <dsp:txXfrm>
        <a:off x="0" y="0"/>
        <a:ext cx="9324303" cy="402574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9324303"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7. Your father tells you he earned $1.50 per hour when he was 16 in 1969; you made $8.00 per hour when you were 16 in 2015. Given that the CPI was 36.7 in 1969 and 237.0 in 2015, which of the following is the 2015 equivalent of your father’s hourly earnings when he was 16?</a:t>
          </a:r>
        </a:p>
        <a:p>
          <a:pPr marL="301752" lvl="0" indent="0" algn="l" defTabSz="1066800">
            <a:lnSpc>
              <a:spcPct val="90000"/>
            </a:lnSpc>
            <a:spcBef>
              <a:spcPct val="0"/>
            </a:spcBef>
            <a:spcAft>
              <a:spcPct val="35000"/>
            </a:spcAft>
            <a:buNone/>
          </a:pPr>
          <a:r>
            <a:rPr lang="en-US" sz="2400" kern="1200" dirty="0"/>
            <a:t>(a) $0.23</a:t>
          </a:r>
        </a:p>
        <a:p>
          <a:pPr marL="301752" lvl="0" indent="0" algn="l" defTabSz="1066800">
            <a:lnSpc>
              <a:spcPct val="90000"/>
            </a:lnSpc>
            <a:spcBef>
              <a:spcPct val="0"/>
            </a:spcBef>
            <a:spcAft>
              <a:spcPct val="35000"/>
            </a:spcAft>
            <a:buNone/>
          </a:pPr>
          <a:r>
            <a:rPr lang="en-US" sz="2400" kern="1200" dirty="0"/>
            <a:t>(b) $3.55</a:t>
          </a:r>
        </a:p>
        <a:p>
          <a:pPr marL="301752" lvl="0" indent="0" algn="l" defTabSz="1066800">
            <a:lnSpc>
              <a:spcPct val="90000"/>
            </a:lnSpc>
            <a:spcBef>
              <a:spcPct val="0"/>
            </a:spcBef>
            <a:spcAft>
              <a:spcPct val="35000"/>
            </a:spcAft>
            <a:buNone/>
          </a:pPr>
          <a:r>
            <a:rPr lang="en-US" sz="2400" kern="1200" dirty="0"/>
            <a:t>(c) $9.69</a:t>
          </a:r>
        </a:p>
        <a:p>
          <a:pPr marL="301752" lvl="0" indent="0" algn="l" defTabSz="1066800">
            <a:lnSpc>
              <a:spcPct val="90000"/>
            </a:lnSpc>
            <a:spcBef>
              <a:spcPct val="0"/>
            </a:spcBef>
            <a:spcAft>
              <a:spcPct val="35000"/>
            </a:spcAft>
            <a:buNone/>
          </a:pPr>
          <a:r>
            <a:rPr lang="en-US" sz="2400" kern="1200" dirty="0"/>
            <a:t>(d) $18.96</a:t>
          </a:r>
        </a:p>
        <a:p>
          <a:pPr marL="301752" lvl="0" indent="0" algn="l" defTabSz="1066800">
            <a:lnSpc>
              <a:spcPct val="90000"/>
            </a:lnSpc>
            <a:spcBef>
              <a:spcPct val="0"/>
            </a:spcBef>
            <a:spcAft>
              <a:spcPct val="35000"/>
            </a:spcAft>
            <a:buNone/>
          </a:pPr>
          <a:r>
            <a:rPr lang="en-US" sz="2400" kern="1200" dirty="0"/>
            <a:t>(e) $50.05</a:t>
          </a:r>
        </a:p>
      </dsp:txBody>
      <dsp:txXfrm>
        <a:off x="0" y="0"/>
        <a:ext cx="9324303" cy="40257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12/3/20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a:p>
        </p:txBody>
      </p:sp>
    </p:spTree>
    <p:extLst>
      <p:ext uri="{BB962C8B-B14F-4D97-AF65-F5344CB8AC3E}">
        <p14:creationId xmlns:p14="http://schemas.microsoft.com/office/powerpoint/2010/main" val="381026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a:p>
        </p:txBody>
      </p:sp>
    </p:spTree>
    <p:extLst>
      <p:ext uri="{BB962C8B-B14F-4D97-AF65-F5344CB8AC3E}">
        <p14:creationId xmlns:p14="http://schemas.microsoft.com/office/powerpoint/2010/main" val="1682946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is the most widely used measure of economic performance. The GDP figures are closely watched both by policy-makers and by those in the business and financial communities. In the United States, the numbers are prepared quarterly and released a few weeks following the end of each quarter.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a:t>
            </a:fld>
            <a:endParaRPr lang="en-US"/>
          </a:p>
        </p:txBody>
      </p:sp>
    </p:spTree>
    <p:extLst>
      <p:ext uri="{BB962C8B-B14F-4D97-AF65-F5344CB8AC3E}">
        <p14:creationId xmlns:p14="http://schemas.microsoft.com/office/powerpoint/2010/main" val="40892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a:p>
        </p:txBody>
      </p:sp>
    </p:spTree>
    <p:extLst>
      <p:ext uri="{BB962C8B-B14F-4D97-AF65-F5344CB8AC3E}">
        <p14:creationId xmlns:p14="http://schemas.microsoft.com/office/powerpoint/2010/main" val="3926786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8</a:t>
            </a:fld>
            <a:endParaRPr lang="en-US"/>
          </a:p>
        </p:txBody>
      </p:sp>
    </p:spTree>
    <p:extLst>
      <p:ext uri="{BB962C8B-B14F-4D97-AF65-F5344CB8AC3E}">
        <p14:creationId xmlns:p14="http://schemas.microsoft.com/office/powerpoint/2010/main" val="356323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a:p>
        </p:txBody>
      </p:sp>
    </p:spTree>
    <p:extLst>
      <p:ext uri="{BB962C8B-B14F-4D97-AF65-F5344CB8AC3E}">
        <p14:creationId xmlns:p14="http://schemas.microsoft.com/office/powerpoint/2010/main" val="1457403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a:p>
        </p:txBody>
      </p:sp>
    </p:spTree>
    <p:extLst>
      <p:ext uri="{BB962C8B-B14F-4D97-AF65-F5344CB8AC3E}">
        <p14:creationId xmlns:p14="http://schemas.microsoft.com/office/powerpoint/2010/main" val="2253608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ways of looking at and measuring GDP. First, the GDP of an economy can be reached by totaling the expenditures on goods and services produced during the year (the expenditure approach). Alternatively, GDP can be calculated by summing the income payments to the resource suppliers of the things used to produce those goods and services (the resource cost–income approach). Production of goods and services is costly because the resources required for their production must be bid away from their alternative uses. These costs generate incomes for resource suppliers.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a:p>
        </p:txBody>
      </p:sp>
    </p:spTree>
    <p:extLst>
      <p:ext uri="{BB962C8B-B14F-4D97-AF65-F5344CB8AC3E}">
        <p14:creationId xmlns:p14="http://schemas.microsoft.com/office/powerpoint/2010/main" val="3337520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derived by the expenditure approach, GDP has four components: (1) personal consumption expenditures, (2) gross private domestic investment, (3) government consumption and gross investment, and (4) net exports to foreigners.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a:p>
        </p:txBody>
      </p:sp>
    </p:spTree>
    <p:extLst>
      <p:ext uri="{BB962C8B-B14F-4D97-AF65-F5344CB8AC3E}">
        <p14:creationId xmlns:p14="http://schemas.microsoft.com/office/powerpoint/2010/main" val="2913008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calculate GDP by summing the flow of costs incurred and income generated.</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a:p>
        </p:txBody>
      </p:sp>
    </p:spTree>
    <p:extLst>
      <p:ext uri="{BB962C8B-B14F-4D97-AF65-F5344CB8AC3E}">
        <p14:creationId xmlns:p14="http://schemas.microsoft.com/office/powerpoint/2010/main" val="2533132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GDP is a measure of domestic output, the net income earned by foreigners must be added when GDP is derived using the resource cost-income approach. The net income of foreigners is equal to the income foreigners earn in the United States minus the income that Americans earn abroad. If Americans earn more abroad than foreigners earn in the United States, the net income of foreigners will be negative.</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a:p>
        </p:txBody>
      </p:sp>
    </p:spTree>
    <p:extLst>
      <p:ext uri="{BB962C8B-B14F-4D97-AF65-F5344CB8AC3E}">
        <p14:creationId xmlns:p14="http://schemas.microsoft.com/office/powerpoint/2010/main" val="4260518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a:p>
        </p:txBody>
      </p:sp>
    </p:spTree>
    <p:extLst>
      <p:ext uri="{BB962C8B-B14F-4D97-AF65-F5344CB8AC3E}">
        <p14:creationId xmlns:p14="http://schemas.microsoft.com/office/powerpoint/2010/main" val="3838743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a:p>
        </p:txBody>
      </p:sp>
    </p:spTree>
    <p:extLst>
      <p:ext uri="{BB962C8B-B14F-4D97-AF65-F5344CB8AC3E}">
        <p14:creationId xmlns:p14="http://schemas.microsoft.com/office/powerpoint/2010/main" val="589129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comparing GDP across time periods, however, we confront a problem; the nominal value of GDP may increase as the result of either (1) an expansion in the quantity of goods produced or (2) higher prices. When comparing data at different points in time, it is nearly always the real changes that are of most interest.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a:p>
        </p:txBody>
      </p:sp>
    </p:spTree>
    <p:extLst>
      <p:ext uri="{BB962C8B-B14F-4D97-AF65-F5344CB8AC3E}">
        <p14:creationId xmlns:p14="http://schemas.microsoft.com/office/powerpoint/2010/main" val="859076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An increase in the general level of prices of goods and services. The purchasing power of the monetary unit, such as the dollar, declines when inflation is present.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a:p>
        </p:txBody>
      </p:sp>
    </p:spTree>
    <p:extLst>
      <p:ext uri="{BB962C8B-B14F-4D97-AF65-F5344CB8AC3E}">
        <p14:creationId xmlns:p14="http://schemas.microsoft.com/office/powerpoint/2010/main" val="4134878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use the GDP deflator together with nominal GDP to measure real GDP, which is GDP in dollars of constant purchasing power. If prices are rising, we simply deflate the nominal GDP during the latter period to account for the effects of inflation.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a:p>
        </p:txBody>
      </p:sp>
    </p:spTree>
    <p:extLst>
      <p:ext uri="{BB962C8B-B14F-4D97-AF65-F5344CB8AC3E}">
        <p14:creationId xmlns:p14="http://schemas.microsoft.com/office/powerpoint/2010/main" val="1028369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are comparing prices from earlier years we simply inflate the nominal GDP during the earlier period to account for the effects of inflation.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a:p>
        </p:txBody>
      </p:sp>
    </p:spTree>
    <p:extLst>
      <p:ext uri="{BB962C8B-B14F-4D97-AF65-F5344CB8AC3E}">
        <p14:creationId xmlns:p14="http://schemas.microsoft.com/office/powerpoint/2010/main" val="1641083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a:p>
        </p:txBody>
      </p:sp>
    </p:spTree>
    <p:extLst>
      <p:ext uri="{BB962C8B-B14F-4D97-AF65-F5344CB8AC3E}">
        <p14:creationId xmlns:p14="http://schemas.microsoft.com/office/powerpoint/2010/main" val="4127957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a:p>
        </p:txBody>
      </p:sp>
    </p:spTree>
    <p:extLst>
      <p:ext uri="{BB962C8B-B14F-4D97-AF65-F5344CB8AC3E}">
        <p14:creationId xmlns:p14="http://schemas.microsoft.com/office/powerpoint/2010/main" val="2039516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30</a:t>
            </a:fld>
            <a:endParaRPr lang="en-US"/>
          </a:p>
        </p:txBody>
      </p:sp>
    </p:spTree>
    <p:extLst>
      <p:ext uri="{BB962C8B-B14F-4D97-AF65-F5344CB8AC3E}">
        <p14:creationId xmlns:p14="http://schemas.microsoft.com/office/powerpoint/2010/main" val="75038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GDP is an imperfect measure of current output and income. Some productive activities are omitted because their value is difficult to determine. The introduction of new products complicates the use of GDP as a measuring rod. Also, when production involves harmful side effects (negative externalities such as pollution) that are not fully registered in the market prices, GDP will fail to measure the level of output accurately.</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31</a:t>
            </a:fld>
            <a:endParaRPr lang="en-US"/>
          </a:p>
        </p:txBody>
      </p:sp>
    </p:spTree>
    <p:extLst>
      <p:ext uri="{BB962C8B-B14F-4D97-AF65-F5344CB8AC3E}">
        <p14:creationId xmlns:p14="http://schemas.microsoft.com/office/powerpoint/2010/main" val="2040194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Jobs, born in 1955, was the adopted son of Paul and Clara Jobs. His father was a machinist. Growing up in Cupertino, California, Jobs became interested in computers after seeing one at the age of 12. But he had other interests, too, including an appreciation of design—he even sat in on a calligraphy course after he dropped out of Reed College in Portland. He never finished college; instead he worked for a fledgling video game company and spent a year in India studying Buddhism. When he returned to the U.S., he and Wozniak started Apple in the </a:t>
            </a:r>
            <a:r>
              <a:rPr lang="en-US" dirty="0" err="1"/>
              <a:t>Jobs’s</a:t>
            </a:r>
            <a:r>
              <a:rPr lang="en-US" dirty="0"/>
              <a:t> garage.</a:t>
            </a:r>
          </a:p>
          <a:p>
            <a:endParaRPr lang="en-US" dirty="0"/>
          </a:p>
          <a:p>
            <a:r>
              <a:rPr lang="en-US" dirty="0" err="1"/>
              <a:t>Jobs’s</a:t>
            </a:r>
            <a:r>
              <a:rPr lang="en-US" dirty="0"/>
              <a:t> career was like a roller coaster. After the Apple computer came the MacIntosh—brilliantly innovative with icons and a mouse (before that, personal computers operated only with keyboards). But the Mac didn’t sell well. IBM introduced its own personal computer, and Jobs was pushed out of Apple in 1985.</a:t>
            </a:r>
          </a:p>
          <a:p>
            <a:endParaRPr lang="en-US" dirty="0"/>
          </a:p>
          <a:p>
            <a:r>
              <a:rPr lang="en-US" dirty="0"/>
              <a:t>Jobs returned to Apple as CEO in 1997 as it was facing difficult times. He was a key figure in the creation of the iPhone, the revolutionary product—cellphone, camera, music player, and web browser—that turned Apple into one of the world’s largest companies (often the largest in terms of market value). Further, the iPhone and the competitors who followed made communication—with friends, family, businesses, and news—part of our everyday lives.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a:p>
        </p:txBody>
      </p:sp>
    </p:spTree>
    <p:extLst>
      <p:ext uri="{BB962C8B-B14F-4D97-AF65-F5344CB8AC3E}">
        <p14:creationId xmlns:p14="http://schemas.microsoft.com/office/powerpoint/2010/main" val="332811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per capita GDP in the United States has increased over time, the quality of most goods has increased while the amount of work time required for their purchase has declined. In many cases, the changes have been dramatic. Various quality-of-life variables paint a similar picture. For example, as per capita GDP has risen in the United States and other countries, life expectancy and leisure time have gone up, whereas illiteracy and infant mortality rates have gone down. This suggests that increases in per capita GDP and improvements in living standards are closely related.</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a:p>
        </p:txBody>
      </p:sp>
    </p:spTree>
    <p:extLst>
      <p:ext uri="{BB962C8B-B14F-4D97-AF65-F5344CB8AC3E}">
        <p14:creationId xmlns:p14="http://schemas.microsoft.com/office/powerpoint/2010/main" val="2185913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a:p>
        </p:txBody>
      </p:sp>
    </p:spTree>
    <p:extLst>
      <p:ext uri="{BB962C8B-B14F-4D97-AF65-F5344CB8AC3E}">
        <p14:creationId xmlns:p14="http://schemas.microsoft.com/office/powerpoint/2010/main" val="1469998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a:p>
        </p:txBody>
      </p:sp>
    </p:spTree>
    <p:extLst>
      <p:ext uri="{BB962C8B-B14F-4D97-AF65-F5344CB8AC3E}">
        <p14:creationId xmlns:p14="http://schemas.microsoft.com/office/powerpoint/2010/main" val="706196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39</a:t>
            </a:fld>
            <a:endParaRPr lang="en-US"/>
          </a:p>
        </p:txBody>
      </p:sp>
    </p:spTree>
    <p:extLst>
      <p:ext uri="{BB962C8B-B14F-4D97-AF65-F5344CB8AC3E}">
        <p14:creationId xmlns:p14="http://schemas.microsoft.com/office/powerpoint/2010/main" val="29781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40</a:t>
            </a:fld>
            <a:endParaRPr lang="en-US"/>
          </a:p>
        </p:txBody>
      </p:sp>
    </p:spTree>
    <p:extLst>
      <p:ext uri="{BB962C8B-B14F-4D97-AF65-F5344CB8AC3E}">
        <p14:creationId xmlns:p14="http://schemas.microsoft.com/office/powerpoint/2010/main" val="1511415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41</a:t>
            </a:fld>
            <a:endParaRPr lang="en-US"/>
          </a:p>
        </p:txBody>
      </p:sp>
    </p:spTree>
    <p:extLst>
      <p:ext uri="{BB962C8B-B14F-4D97-AF65-F5344CB8AC3E}">
        <p14:creationId xmlns:p14="http://schemas.microsoft.com/office/powerpoint/2010/main" val="3448562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3" y="16"/>
            <a:ext cx="12191807" cy="6865874"/>
          </a:xfrm>
          <a:prstGeom prst="rect">
            <a:avLst/>
          </a:prstGeom>
        </p:spPr>
      </p:pic>
      <p:sp>
        <p:nvSpPr>
          <p:cNvPr id="2" name="Title 1"/>
          <p:cNvSpPr>
            <a:spLocks noGrp="1"/>
          </p:cNvSpPr>
          <p:nvPr>
            <p:ph type="title" hasCustomPrompt="1"/>
          </p:nvPr>
        </p:nvSpPr>
        <p:spPr>
          <a:xfrm>
            <a:off x="771698" y="3428999"/>
            <a:ext cx="4797829" cy="619299"/>
          </a:xfrm>
        </p:spPr>
        <p:txBody>
          <a:bodyPr/>
          <a:lstStyle>
            <a:lvl1pPr algn="l">
              <a:defRPr sz="3500">
                <a:solidFill>
                  <a:schemeClr val="bg1"/>
                </a:solidFill>
              </a:defRPr>
            </a:lvl1pPr>
          </a:lstStyle>
          <a:p>
            <a:r>
              <a:rPr lang="en-US" dirty="0"/>
              <a:t>Chapter slides</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482453" y="6375089"/>
            <a:ext cx="8404809" cy="365125"/>
          </a:xfrm>
          <a:prstGeom prst="rect">
            <a:avLst/>
          </a:prstGeom>
        </p:spPr>
        <p:txBody>
          <a:bodyPr vert="horz" lIns="91440" tIns="45720" rIns="91440" bIns="45720" rtlCol="0" anchor="ctr"/>
          <a:lstStyle>
            <a:lvl1pPr algn="l" eaLnBrk="1" fontAlgn="auto" hangingPunct="1">
              <a:spcBef>
                <a:spcPts val="0"/>
              </a:spcBef>
              <a:spcAft>
                <a:spcPts val="0"/>
              </a:spcAft>
              <a:defRPr kumimoji="0" lang="en-US" sz="1000" b="0" i="1" smtClean="0">
                <a:solidFill>
                  <a:schemeClr val="bg1"/>
                </a:solidFill>
              </a:defRPr>
            </a:lvl1pPr>
          </a:lstStyle>
          <a:p>
            <a:r>
              <a:rPr lang="en-US" dirty="0">
                <a:solidFill>
                  <a:srgbClr val="FFFFFF"/>
                </a:solidFill>
                <a:latin typeface="Arial" panose="020B0604020202020204" pitchFamily="34" charset="0"/>
                <a:cs typeface="Arial" panose="020B0604020202020204" pitchFamily="34" charset="0"/>
              </a:rPr>
              <a:t>James Gwartney, Richard Stroup, Russell Sobel, &amp; David Macpherson,</a:t>
            </a:r>
            <a:r>
              <a:rPr lang="en-US" b="1" dirty="0">
                <a:solidFill>
                  <a:srgbClr val="FFFFFF"/>
                </a:solidFill>
                <a:latin typeface="Arial" panose="020B0604020202020204" pitchFamily="34" charset="0"/>
                <a:cs typeface="Arial" panose="020B0604020202020204" pitchFamily="34" charset="0"/>
              </a:rPr>
              <a:t> Economics: Private and Public Choice</a:t>
            </a:r>
            <a:r>
              <a:rPr lang="en-US" dirty="0">
                <a:solidFill>
                  <a:srgbClr val="FFFFFF"/>
                </a:solidFill>
                <a:latin typeface="Arial" panose="020B0604020202020204" pitchFamily="34" charset="0"/>
                <a:cs typeface="Arial" panose="020B0604020202020204" pitchFamily="34" charset="0"/>
              </a:rPr>
              <a:t>, 17th Edition. © 2022 Cengage. All Rights Reserved. May not be scanned, copied or duplicated, or posted to a publicly accessible website, in whole or in part.</a:t>
            </a:r>
          </a:p>
        </p:txBody>
      </p:sp>
      <p:pic>
        <p:nvPicPr>
          <p:cNvPr id="5" name="Picture 4" descr="The outside of a building&#10;&#10;Description automatically generated">
            <a:extLst>
              <a:ext uri="{FF2B5EF4-FFF2-40B4-BE49-F238E27FC236}">
                <a16:creationId xmlns:a16="http://schemas.microsoft.com/office/drawing/2014/main" id="{56F8BCC4-02B8-4A2C-A3FF-77F4CA58A636}"/>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132636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3" y="-7874"/>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0">
                <a:solidFill>
                  <a:schemeClr val="bg1"/>
                </a:solidFill>
              </a:defRPr>
            </a:lvl1pPr>
          </a:lstStyle>
          <a:p>
            <a:r>
              <a:rPr lang="en-US" dirty="0"/>
              <a:t>Section slides</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dirty="0">
                <a:solidFill>
                  <a:srgbClr val="FFFFFF"/>
                </a:solidFill>
                <a:latin typeface="Arial" panose="020B0604020202020204" pitchFamily="34" charset="0"/>
                <a:cs typeface="Arial" panose="020B0604020202020204" pitchFamily="34" charset="0"/>
              </a:rPr>
              <a:t>James </a:t>
            </a:r>
            <a:r>
              <a:rPr lang="en-US" dirty="0" err="1">
                <a:solidFill>
                  <a:srgbClr val="FFFFFF"/>
                </a:solidFill>
                <a:latin typeface="Arial" panose="020B0604020202020204" pitchFamily="34" charset="0"/>
                <a:cs typeface="Arial" panose="020B0604020202020204" pitchFamily="34" charset="0"/>
              </a:rPr>
              <a:t>Gwartney</a:t>
            </a:r>
            <a:r>
              <a:rPr lang="en-US" dirty="0">
                <a:solidFill>
                  <a:srgbClr val="FFFFFF"/>
                </a:solidFill>
                <a:latin typeface="Arial" panose="020B0604020202020204" pitchFamily="34" charset="0"/>
                <a:cs typeface="Arial" panose="020B0604020202020204" pitchFamily="34" charset="0"/>
              </a:rPr>
              <a:t>, Richard Stroup, Russell Sobel, &amp; David Macpherson, Economics: Private and Public Choice, 17th Edition. © 2022 Cengage. All Rights Reserved. May not be scanned, copied or duplicated, or posted to a publicly accessible website, in whole or in part.</a:t>
            </a: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795137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1818"/>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1">
                <a:solidFill>
                  <a:schemeClr val="bg1"/>
                </a:solidFill>
              </a:defRPr>
            </a:lvl1pPr>
          </a:lstStyle>
          <a:p>
            <a:r>
              <a:rPr lang="en-US" dirty="0"/>
              <a:t>End of Chapter (Number)</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40761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764328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E5D0-62F1-6043-AD16-A8B87B9B29C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3A6E9A0-D521-1141-93C3-51F8E4F2A856}"/>
              </a:ext>
            </a:extLst>
          </p:cNvPr>
          <p:cNvSpPr>
            <a:spLocks noGrp="1"/>
          </p:cNvSpPr>
          <p:nvPr>
            <p:ph type="ftr" sz="quarter" idx="10"/>
          </p:nvPr>
        </p:nvSpPr>
        <p:spPr>
          <a:xfrm>
            <a:off x="2303623" y="6334376"/>
            <a:ext cx="8801669"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a:t>
            </a:r>
            <a:r>
              <a:rPr kumimoji="0" lang="en-US" sz="1000" b="0" i="1" u="none" strike="noStrike" kern="1200" cap="none" spc="0" normalizeH="0" baseline="0" noProof="0" dirty="0" err="1">
                <a:ln>
                  <a:noFill/>
                </a:ln>
                <a:solidFill>
                  <a:srgbClr val="011892"/>
                </a:solidFill>
                <a:effectLst/>
                <a:uLnTx/>
                <a:uFillTx/>
                <a:latin typeface="Arial" panose="020B0604020202020204" pitchFamily="34" charset="0"/>
                <a:ea typeface="+mn-ea"/>
                <a:cs typeface="Arial" panose="020B0604020202020204" pitchFamily="34" charset="0"/>
              </a:rPr>
              <a:t>Gwartney</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pic>
        <p:nvPicPr>
          <p:cNvPr id="4" name="Picture 3" descr="A picture containing sitting, cat&#10;&#10;Description automatically generated">
            <a:extLst>
              <a:ext uri="{FF2B5EF4-FFF2-40B4-BE49-F238E27FC236}">
                <a16:creationId xmlns:a16="http://schemas.microsoft.com/office/drawing/2014/main" id="{5EC4BAEB-1157-3A41-A948-35A1DCD076A8}"/>
              </a:ext>
            </a:extLst>
          </p:cNvPr>
          <p:cNvPicPr>
            <a:picLocks noChangeAspect="1"/>
          </p:cNvPicPr>
          <p:nvPr userDrawn="1"/>
        </p:nvPicPr>
        <p:blipFill rotWithShape="1">
          <a:blip r:embed="rId2">
            <a:alphaModFix amt="20000"/>
          </a:blip>
          <a:srcRect l="324" t="-2" r="173" b="16038"/>
          <a:stretch/>
        </p:blipFill>
        <p:spPr>
          <a:xfrm>
            <a:off x="0" y="1037207"/>
            <a:ext cx="12192000" cy="4995293"/>
          </a:xfrm>
          <a:prstGeom prst="rect">
            <a:avLst/>
          </a:prstGeom>
        </p:spPr>
      </p:pic>
    </p:spTree>
    <p:extLst>
      <p:ext uri="{BB962C8B-B14F-4D97-AF65-F5344CB8AC3E}">
        <p14:creationId xmlns:p14="http://schemas.microsoft.com/office/powerpoint/2010/main" val="9932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Click to add text here.</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Click to add text here.</a:t>
            </a:r>
          </a:p>
        </p:txBody>
      </p:sp>
      <p:sp>
        <p:nvSpPr>
          <p:cNvPr id="9" name="Footer">
            <a:extLst>
              <a:ext uri="{FF2B5EF4-FFF2-40B4-BE49-F238E27FC236}">
                <a16:creationId xmlns:a16="http://schemas.microsoft.com/office/drawing/2014/main" id="{EB7B6DBB-6AD5-9E4F-8484-EBAF357625D2}"/>
              </a:ext>
            </a:extLst>
          </p:cNvP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2703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Footer Placeholder 4">
            <a:extLst>
              <a:ext uri="{FF2B5EF4-FFF2-40B4-BE49-F238E27FC236}">
                <a16:creationId xmlns:a16="http://schemas.microsoft.com/office/drawing/2014/main" id="{5B4DFC88-24B3-4406-BC04-055D15597B19}"/>
              </a:ext>
            </a:extLst>
          </p:cNvPr>
          <p:cNvSpPr>
            <a:spLocks noGrp="1"/>
          </p:cNvSpPr>
          <p:nvPr>
            <p:ph type="ftr" sz="quarter" idx="3"/>
          </p:nvPr>
        </p:nvSpPr>
        <p:spPr>
          <a:xfrm>
            <a:off x="2311242" y="6310312"/>
            <a:ext cx="8445607"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tx1"/>
                </a:solidFill>
                <a:latin typeface="arial" charset="0"/>
              </a:defRPr>
            </a:lvl1pPr>
          </a:lstStyle>
          <a:p>
            <a:r>
              <a:rPr lang="en-US">
                <a:solidFill>
                  <a:srgbClr val="011892"/>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0118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760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cNvSpPr txBox="1"/>
          <p:nvPr userDrawn="1"/>
        </p:nvSpPr>
        <p:spPr>
          <a:xfrm>
            <a:off x="2397791" y="6351295"/>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87031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2397791" y="6339828"/>
            <a:ext cx="8956009" cy="569387"/>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4A78"/>
              </a:solidFill>
              <a:effectLst/>
              <a:uLnTx/>
              <a:uFillTx/>
              <a:latin typeface="arial" charset="0"/>
              <a:ea typeface="+mn-ea"/>
              <a:cs typeface="+mn-cs"/>
            </a:endParaRPr>
          </a:p>
        </p:txBody>
      </p:sp>
    </p:spTree>
    <p:extLst>
      <p:ext uri="{BB962C8B-B14F-4D97-AF65-F5344CB8AC3E}">
        <p14:creationId xmlns:p14="http://schemas.microsoft.com/office/powerpoint/2010/main" val="36409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diam </a:t>
            </a:r>
            <a:r>
              <a:rPr lang="en-US" dirty="0" err="1"/>
              <a:t>maecenas</a:t>
            </a:r>
            <a:r>
              <a:rPr lang="en-US" dirty="0"/>
              <a:t> sed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a:t>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a:t>
            </a:r>
            <a:r>
              <a:rPr lang="en-US" dirty="0" err="1"/>
              <a:t>lacus</a:t>
            </a:r>
            <a:r>
              <a:rPr lang="en-US" dirty="0"/>
              <a:t>.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sociis.</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2397791" y="6376982"/>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405508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327687" y="6310312"/>
            <a:ext cx="8801669"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US" sz="1000" b="0" i="0" u="none" strike="noStrike" baseline="0">
                <a:solidFill>
                  <a:schemeClr val="tx1"/>
                </a:solidFill>
                <a:latin typeface="arial" charset="0"/>
              </a:defRPr>
            </a:lvl1pPr>
          </a:lstStyle>
          <a:p>
            <a:pPr>
              <a:defRPr/>
            </a:pPr>
            <a:r>
              <a:rPr lang="en-US" i="1"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21908992"/>
      </p:ext>
    </p:extLst>
  </p:cSld>
  <p:clrMap bg1="lt1" tx1="dk1" bg2="lt2" tx2="dk2" accent1="accent1" accent2="accent2" accent3="accent3" accent4="accent4" accent5="accent5" accent6="accent6" hlink="hlink" folHlink="folHlink"/>
  <p:sldLayoutIdLst>
    <p:sldLayoutId id="2147483754" r:id="rId1"/>
    <p:sldLayoutId id="2147483756" r:id="rId2"/>
    <p:sldLayoutId id="2147483768" r:id="rId3"/>
    <p:sldLayoutId id="2147483766" r:id="rId4"/>
    <p:sldLayoutId id="2147483770" r:id="rId5"/>
    <p:sldLayoutId id="2147483769" r:id="rId6"/>
    <p:sldLayoutId id="2147483758" r:id="rId7"/>
    <p:sldLayoutId id="2147483767" r:id="rId8"/>
    <p:sldLayoutId id="2147483763" r:id="rId9"/>
    <p:sldLayoutId id="2147483764" r:id="rId10"/>
  </p:sldLayoutIdLst>
  <p:hf sldNum="0" hd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16.xml"/><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15.xml"/><Relationship Id="rId11" Type="http://schemas.openxmlformats.org/officeDocument/2006/relationships/diagramColors" Target="../diagrams/colors15.xml"/><Relationship Id="rId5" Type="http://schemas.openxmlformats.org/officeDocument/2006/relationships/diagramQuickStyle" Target="../diagrams/quickStyle15.xml"/><Relationship Id="rId10"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diagramLayout" Target="../diagrams/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6.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16.xml"/><Relationship Id="rId11" Type="http://schemas.openxmlformats.org/officeDocument/2006/relationships/diagramColors" Target="../diagrams/colors16.xml"/><Relationship Id="rId5" Type="http://schemas.openxmlformats.org/officeDocument/2006/relationships/diagramQuickStyle" Target="../diagrams/quickStyle16.xml"/><Relationship Id="rId10"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diagramLayout" Target="../diagrams/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20.xml"/><Relationship Id="rId3" Type="http://schemas.openxmlformats.org/officeDocument/2006/relationships/diagramData" Target="../diagrams/data19.xml"/><Relationship Id="rId7" Type="http://schemas.microsoft.com/office/2007/relationships/diagramDrawing" Target="../diagrams/drawing17.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7.xml"/><Relationship Id="rId11" Type="http://schemas.openxmlformats.org/officeDocument/2006/relationships/diagramColors" Target="../diagrams/colors17.xml"/><Relationship Id="rId5" Type="http://schemas.openxmlformats.org/officeDocument/2006/relationships/diagramQuickStyle" Target="../diagrams/quickStyle17.xml"/><Relationship Id="rId10"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diagramLayout" Target="../diagrams/layout1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18.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19.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0.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diagramData" Target="../diagrams/data24.xml"/><Relationship Id="rId7" Type="http://schemas.microsoft.com/office/2007/relationships/diagramDrawing" Target="../diagrams/drawing21.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2.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6.xml"/><Relationship Id="rId1" Type="http://schemas.openxmlformats.org/officeDocument/2006/relationships/slideLayout" Target="../slideLayouts/slideLayout4.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4.xml"/><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5.xml"/><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6.xm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27.xm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D62C56F7-3E85-47E9-919F-06142667F5C7}"/>
              </a:ext>
            </a:extLst>
          </p:cNvPr>
          <p:cNvSpPr>
            <a:spLocks noGrp="1"/>
          </p:cNvSpPr>
          <p:nvPr>
            <p:ph type="title"/>
          </p:nvPr>
        </p:nvSpPr>
        <p:spPr>
          <a:xfrm>
            <a:off x="800674" y="3429000"/>
            <a:ext cx="6402684" cy="1294172"/>
          </a:xfrm>
        </p:spPr>
        <p:txBody>
          <a:bodyPr/>
          <a:lstStyle/>
          <a:p>
            <a:r>
              <a:rPr lang="en-US" sz="4000" dirty="0"/>
              <a:t>Chapter 7</a:t>
            </a:r>
            <a:br>
              <a:rPr lang="en-US" sz="4000" dirty="0"/>
            </a:br>
            <a:r>
              <a:rPr lang="en-US" sz="4000" dirty="0"/>
              <a:t>Taking the Nation’s </a:t>
            </a:r>
            <a:br>
              <a:rPr lang="en-US" sz="4000" dirty="0"/>
            </a:br>
            <a:r>
              <a:rPr lang="en-US" sz="4000" dirty="0"/>
              <a:t>Economic Pulse</a:t>
            </a:r>
          </a:p>
        </p:txBody>
      </p:sp>
      <p:sp>
        <p:nvSpPr>
          <p:cNvPr id="5" name="Footer Placeholder 4"/>
          <p:cNvSpPr>
            <a:spLocks noGrp="1"/>
          </p:cNvSpPr>
          <p:nvPr>
            <p:ph type="ftr" sz="quarter" idx="3"/>
          </p:nvPr>
        </p:nvSpPr>
        <p:spPr>
          <a:xfrm>
            <a:off x="2346872" y="6375089"/>
            <a:ext cx="9396434" cy="365125"/>
          </a:xfrm>
        </p:spPr>
        <p:txBody>
          <a:bodyPr/>
          <a:lstStyle/>
          <a:p>
            <a:r>
              <a:rPr lang="en-US"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GDP</a:t>
            </a:r>
            <a:br>
              <a:rPr lang="en-US" dirty="0"/>
            </a:br>
            <a:r>
              <a:rPr lang="en-US" dirty="0"/>
              <a:t>A Measure of Output</a:t>
            </a:r>
          </a:p>
        </p:txBody>
      </p:sp>
    </p:spTree>
    <p:extLst>
      <p:ext uri="{BB962C8B-B14F-4D97-AF65-F5344CB8AC3E}">
        <p14:creationId xmlns:p14="http://schemas.microsoft.com/office/powerpoint/2010/main" val="95763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GDP – A Measure of Output</a:t>
            </a:r>
          </a:p>
        </p:txBody>
      </p:sp>
      <p:graphicFrame>
        <p:nvGraphicFramePr>
          <p:cNvPr id="4" name="Diagram 3">
            <a:extLst>
              <a:ext uri="{FF2B5EF4-FFF2-40B4-BE49-F238E27FC236}">
                <a16:creationId xmlns:a16="http://schemas.microsoft.com/office/drawing/2014/main" id="{9C14204A-55F8-DE4D-83B6-598C4790E5D9}"/>
              </a:ext>
            </a:extLst>
          </p:cNvPr>
          <p:cNvGraphicFramePr/>
          <p:nvPr>
            <p:extLst>
              <p:ext uri="{D42A27DB-BD31-4B8C-83A1-F6EECF244321}">
                <p14:modId xmlns:p14="http://schemas.microsoft.com/office/powerpoint/2010/main" val="3000606547"/>
              </p:ext>
            </p:extLst>
          </p:nvPr>
        </p:nvGraphicFramePr>
        <p:xfrm>
          <a:off x="2032000" y="1037231"/>
          <a:ext cx="8128000" cy="3969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443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What Counts Towards GDP?</a:t>
            </a:r>
            <a:endParaRPr lang="en-US" sz="2000" i="1" dirty="0"/>
          </a:p>
        </p:txBody>
      </p:sp>
      <p:sp>
        <p:nvSpPr>
          <p:cNvPr id="196" name="Content Placeholder 2"/>
          <p:cNvSpPr>
            <a:spLocks noGrp="1"/>
          </p:cNvSpPr>
          <p:nvPr>
            <p:ph type="body" sz="quarter" idx="17"/>
          </p:nvPr>
        </p:nvSpPr>
        <p:spPr>
          <a:xfrm>
            <a:off x="743577" y="1638300"/>
            <a:ext cx="5302244" cy="4394200"/>
          </a:xfrm>
        </p:spPr>
        <p:txBody>
          <a:bodyPr/>
          <a:lstStyle/>
          <a:p>
            <a:pPr marL="169863" indent="-169863">
              <a:spcBef>
                <a:spcPts val="1600"/>
              </a:spcBef>
            </a:pPr>
            <a:r>
              <a:rPr lang="en-US" sz="2200" dirty="0">
                <a:ea typeface="ＭＳ Ｐゴシック" pitchFamily="-107" charset="-128"/>
                <a:cs typeface="ＭＳ Ｐゴシック" pitchFamily="-107" charset="-128"/>
              </a:rPr>
              <a:t>Only final goods and services count</a:t>
            </a:r>
          </a:p>
          <a:p>
            <a:pPr marL="512763" lvl="1" indent="-169863">
              <a:spcBef>
                <a:spcPts val="1600"/>
              </a:spcBef>
            </a:pPr>
            <a:r>
              <a:rPr lang="en-US" sz="2200" dirty="0">
                <a:ea typeface="ＭＳ Ｐゴシック" pitchFamily="-107" charset="-128"/>
                <a:cs typeface="ＭＳ Ｐゴシック" pitchFamily="-107" charset="-128"/>
              </a:rPr>
              <a:t>Sales at intermediate stages of production are not counted as their value is embodied within the final-user good.</a:t>
            </a:r>
          </a:p>
          <a:p>
            <a:pPr marL="512763" lvl="1" indent="-169863">
              <a:spcBef>
                <a:spcPts val="1600"/>
              </a:spcBef>
            </a:pPr>
            <a:r>
              <a:rPr lang="en-US" sz="2200" dirty="0">
                <a:ea typeface="ＭＳ Ｐゴシック" pitchFamily="-107" charset="-128"/>
                <a:cs typeface="ＭＳ Ｐゴシック" pitchFamily="-107" charset="-128"/>
              </a:rPr>
              <a:t>Including goods at intermediate stages of production would result in double counting. </a:t>
            </a:r>
          </a:p>
        </p:txBody>
      </p:sp>
      <p:pic>
        <p:nvPicPr>
          <p:cNvPr id="5" name="Picture 4" descr="A picture containing chart&#10;&#10;Description automatically generated">
            <a:extLst>
              <a:ext uri="{FF2B5EF4-FFF2-40B4-BE49-F238E27FC236}">
                <a16:creationId xmlns:a16="http://schemas.microsoft.com/office/drawing/2014/main" id="{FA31EBD4-F502-6446-8E4B-A0952343668A}"/>
              </a:ext>
            </a:extLst>
          </p:cNvPr>
          <p:cNvPicPr>
            <a:picLocks noChangeAspect="1"/>
          </p:cNvPicPr>
          <p:nvPr/>
        </p:nvPicPr>
        <p:blipFill rotWithShape="1">
          <a:blip r:embed="rId2"/>
          <a:srcRect l="40211" t="11305" r="4495" b="5870"/>
          <a:stretch/>
        </p:blipFill>
        <p:spPr>
          <a:xfrm>
            <a:off x="6146181" y="1526788"/>
            <a:ext cx="5207619" cy="4248614"/>
          </a:xfrm>
          <a:prstGeom prst="rect">
            <a:avLst/>
          </a:prstGeom>
        </p:spPr>
      </p:pic>
    </p:spTree>
    <p:extLst>
      <p:ext uri="{BB962C8B-B14F-4D97-AF65-F5344CB8AC3E}">
        <p14:creationId xmlns:p14="http://schemas.microsoft.com/office/powerpoint/2010/main" val="2885050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Counts Toward GDP?</a:t>
            </a:r>
          </a:p>
        </p:txBody>
      </p:sp>
      <p:graphicFrame>
        <p:nvGraphicFramePr>
          <p:cNvPr id="4" name="Diagram 3">
            <a:extLst>
              <a:ext uri="{FF2B5EF4-FFF2-40B4-BE49-F238E27FC236}">
                <a16:creationId xmlns:a16="http://schemas.microsoft.com/office/drawing/2014/main" id="{010A6FDE-62C9-6147-818E-16E4292E34EE}"/>
              </a:ext>
            </a:extLst>
          </p:cNvPr>
          <p:cNvGraphicFramePr/>
          <p:nvPr>
            <p:extLst>
              <p:ext uri="{D42A27DB-BD31-4B8C-83A1-F6EECF244321}">
                <p14:modId xmlns:p14="http://schemas.microsoft.com/office/powerpoint/2010/main" val="192382876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7178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Dollars are the Common Denominator for GDP</a:t>
            </a:r>
          </a:p>
        </p:txBody>
      </p:sp>
      <p:graphicFrame>
        <p:nvGraphicFramePr>
          <p:cNvPr id="4" name="Diagram 3">
            <a:extLst>
              <a:ext uri="{FF2B5EF4-FFF2-40B4-BE49-F238E27FC236}">
                <a16:creationId xmlns:a16="http://schemas.microsoft.com/office/drawing/2014/main" id="{C0961BC7-7EAD-1D42-B004-22F39500FF42}"/>
              </a:ext>
            </a:extLst>
          </p:cNvPr>
          <p:cNvGraphicFramePr/>
          <p:nvPr>
            <p:extLst>
              <p:ext uri="{D42A27DB-BD31-4B8C-83A1-F6EECF244321}">
                <p14:modId xmlns:p14="http://schemas.microsoft.com/office/powerpoint/2010/main" val="3701596887"/>
              </p:ext>
            </p:extLst>
          </p:nvPr>
        </p:nvGraphicFramePr>
        <p:xfrm>
          <a:off x="2032000" y="1449659"/>
          <a:ext cx="8128000" cy="3847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9079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0EF5-A7BE-4E4D-B6DF-7779D65A2F2B}"/>
              </a:ext>
            </a:extLst>
          </p:cNvPr>
          <p:cNvSpPr>
            <a:spLocks noGrp="1"/>
          </p:cNvSpPr>
          <p:nvPr>
            <p:ph type="title"/>
          </p:nvPr>
        </p:nvSpPr>
        <p:spPr/>
        <p:txBody>
          <a:bodyPr/>
          <a:lstStyle/>
          <a:p>
            <a:r>
              <a:rPr lang="en-US" dirty="0"/>
              <a:t>Outstanding Economist: Simon Kuznets</a:t>
            </a:r>
          </a:p>
        </p:txBody>
      </p:sp>
      <p:graphicFrame>
        <p:nvGraphicFramePr>
          <p:cNvPr id="4" name="Diagram 3">
            <a:extLst>
              <a:ext uri="{FF2B5EF4-FFF2-40B4-BE49-F238E27FC236}">
                <a16:creationId xmlns:a16="http://schemas.microsoft.com/office/drawing/2014/main" id="{7E9E3EF3-E935-9B42-A810-F4A9B0594B6F}"/>
              </a:ext>
            </a:extLst>
          </p:cNvPr>
          <p:cNvGraphicFramePr/>
          <p:nvPr>
            <p:extLst>
              <p:ext uri="{D42A27DB-BD31-4B8C-83A1-F6EECF244321}">
                <p14:modId xmlns:p14="http://schemas.microsoft.com/office/powerpoint/2010/main" val="2605392775"/>
              </p:ext>
            </p:extLst>
          </p:nvPr>
        </p:nvGraphicFramePr>
        <p:xfrm>
          <a:off x="3949148" y="1638300"/>
          <a:ext cx="7509566" cy="3613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7B7E71F-A315-8E4C-BC19-223A751591E2}"/>
              </a:ext>
            </a:extLst>
          </p:cNvPr>
          <p:cNvPicPr>
            <a:picLocks noChangeAspect="1"/>
          </p:cNvPicPr>
          <p:nvPr/>
        </p:nvPicPr>
        <p:blipFill>
          <a:blip r:embed="rId8"/>
          <a:srcRect/>
          <a:stretch/>
        </p:blipFill>
        <p:spPr>
          <a:xfrm>
            <a:off x="826971" y="2004754"/>
            <a:ext cx="2569218" cy="2776909"/>
          </a:xfrm>
          <a:prstGeom prst="rect">
            <a:avLst/>
          </a:prstGeom>
          <a:effectLst>
            <a:outerShdw dist="76200" dir="2700000" algn="tl" rotWithShape="0">
              <a:schemeClr val="accent3"/>
            </a:outerShdw>
          </a:effectLst>
        </p:spPr>
      </p:pic>
      <p:sp>
        <p:nvSpPr>
          <p:cNvPr id="3" name="TextBox 2">
            <a:extLst>
              <a:ext uri="{FF2B5EF4-FFF2-40B4-BE49-F238E27FC236}">
                <a16:creationId xmlns:a16="http://schemas.microsoft.com/office/drawing/2014/main" id="{7AA0CA45-7A65-D145-811A-B45E1E84756F}"/>
              </a:ext>
            </a:extLst>
          </p:cNvPr>
          <p:cNvSpPr txBox="1"/>
          <p:nvPr/>
        </p:nvSpPr>
        <p:spPr>
          <a:xfrm rot="16200000">
            <a:off x="363711" y="4485706"/>
            <a:ext cx="718145"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AP Images</a:t>
            </a:r>
          </a:p>
        </p:txBody>
      </p:sp>
    </p:spTree>
    <p:extLst>
      <p:ext uri="{BB962C8B-B14F-4D97-AF65-F5344CB8AC3E}">
        <p14:creationId xmlns:p14="http://schemas.microsoft.com/office/powerpoint/2010/main" val="3133202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2070681010"/>
              </p:ext>
            </p:extLst>
          </p:nvPr>
        </p:nvGraphicFramePr>
        <p:xfrm>
          <a:off x="1433848" y="1037230"/>
          <a:ext cx="9324303" cy="5196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2736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551335892"/>
              </p:ext>
            </p:extLst>
          </p:nvPr>
        </p:nvGraphicFramePr>
        <p:xfrm>
          <a:off x="2032000" y="1738951"/>
          <a:ext cx="8128000" cy="35285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8289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GDP as a Measure of</a:t>
            </a:r>
            <a:br>
              <a:rPr lang="en-US" dirty="0"/>
            </a:br>
            <a:r>
              <a:rPr lang="en-US" dirty="0"/>
              <a:t>Both Output and Income</a:t>
            </a:r>
          </a:p>
        </p:txBody>
      </p:sp>
    </p:spTree>
    <p:extLst>
      <p:ext uri="{BB962C8B-B14F-4D97-AF65-F5344CB8AC3E}">
        <p14:creationId xmlns:p14="http://schemas.microsoft.com/office/powerpoint/2010/main" val="3069871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6BD2C-56C1-E143-ADE3-7EEC8118E75C}"/>
              </a:ext>
            </a:extLst>
          </p:cNvPr>
          <p:cNvSpPr>
            <a:spLocks noGrp="1"/>
          </p:cNvSpPr>
          <p:nvPr>
            <p:ph type="title"/>
          </p:nvPr>
        </p:nvSpPr>
        <p:spPr/>
        <p:txBody>
          <a:bodyPr/>
          <a:lstStyle/>
          <a:p>
            <a:r>
              <a:rPr lang="en-US" dirty="0"/>
              <a:t>Two Ways of Measuring GDP</a:t>
            </a:r>
          </a:p>
        </p:txBody>
      </p:sp>
      <p:sp>
        <p:nvSpPr>
          <p:cNvPr id="3" name="Text Placeholder 2">
            <a:extLst>
              <a:ext uri="{FF2B5EF4-FFF2-40B4-BE49-F238E27FC236}">
                <a16:creationId xmlns:a16="http://schemas.microsoft.com/office/drawing/2014/main" id="{FEC819D3-786B-9540-AF00-05AB10AFB628}"/>
              </a:ext>
            </a:extLst>
          </p:cNvPr>
          <p:cNvSpPr>
            <a:spLocks noGrp="1"/>
          </p:cNvSpPr>
          <p:nvPr>
            <p:ph type="body" sz="quarter" idx="17"/>
          </p:nvPr>
        </p:nvSpPr>
        <p:spPr>
          <a:xfrm>
            <a:off x="743576" y="3267142"/>
            <a:ext cx="10711543" cy="2765358"/>
          </a:xfrm>
        </p:spPr>
        <p:txBody>
          <a:bodyPr/>
          <a:lstStyle/>
          <a:p>
            <a:pPr>
              <a:spcBef>
                <a:spcPts val="1600"/>
              </a:spcBef>
            </a:pPr>
            <a:r>
              <a:rPr lang="en-US" dirty="0"/>
              <a:t>GDP is a measure of both output and income. Thus, there are two ways it can be measured.</a:t>
            </a:r>
          </a:p>
          <a:p>
            <a:pPr lvl="1">
              <a:spcBef>
                <a:spcPts val="1600"/>
              </a:spcBef>
            </a:pPr>
            <a:r>
              <a:rPr lang="en-US" dirty="0"/>
              <a:t>GDP can be derived by totaling the expenditures on final-user goods and services produced during the year. </a:t>
            </a:r>
          </a:p>
          <a:p>
            <a:pPr lvl="2">
              <a:spcBef>
                <a:spcPts val="1600"/>
              </a:spcBef>
            </a:pPr>
            <a:r>
              <a:rPr lang="en-US" dirty="0"/>
              <a:t>This is called the </a:t>
            </a:r>
            <a:r>
              <a:rPr lang="en-US" b="1" i="1" dirty="0"/>
              <a:t>expenditure approach</a:t>
            </a:r>
            <a:r>
              <a:rPr lang="en-US" dirty="0"/>
              <a:t>.</a:t>
            </a:r>
          </a:p>
          <a:p>
            <a:pPr lvl="1">
              <a:spcBef>
                <a:spcPts val="1600"/>
              </a:spcBef>
            </a:pPr>
            <a:r>
              <a:rPr lang="en-US" dirty="0"/>
              <a:t>Alternatively, GDP can be calculated by summing the income payments to the resource suppliers and the indirect cost of producing the goods and services. </a:t>
            </a:r>
          </a:p>
          <a:p>
            <a:pPr lvl="2">
              <a:spcBef>
                <a:spcPts val="1600"/>
              </a:spcBef>
            </a:pPr>
            <a:r>
              <a:rPr lang="en-US" dirty="0"/>
              <a:t>This is called the </a:t>
            </a:r>
            <a:r>
              <a:rPr lang="en-US" b="1" i="1" dirty="0"/>
              <a:t>resource cost-income approach</a:t>
            </a:r>
            <a:r>
              <a:rPr lang="en-US" dirty="0"/>
              <a:t>.</a:t>
            </a:r>
          </a:p>
        </p:txBody>
      </p:sp>
      <p:graphicFrame>
        <p:nvGraphicFramePr>
          <p:cNvPr id="4" name="Diagram 3">
            <a:extLst>
              <a:ext uri="{FF2B5EF4-FFF2-40B4-BE49-F238E27FC236}">
                <a16:creationId xmlns:a16="http://schemas.microsoft.com/office/drawing/2014/main" id="{A115C3D1-2F82-AB4A-889C-296C7795DC00}"/>
              </a:ext>
            </a:extLst>
          </p:cNvPr>
          <p:cNvGraphicFramePr>
            <a:graphicFrameLocks noChangeAspect="1"/>
          </p:cNvGraphicFramePr>
          <p:nvPr>
            <p:extLst>
              <p:ext uri="{D42A27DB-BD31-4B8C-83A1-F6EECF244321}">
                <p14:modId xmlns:p14="http://schemas.microsoft.com/office/powerpoint/2010/main" val="3284421979"/>
              </p:ext>
            </p:extLst>
          </p:nvPr>
        </p:nvGraphicFramePr>
        <p:xfrm>
          <a:off x="838200" y="1237786"/>
          <a:ext cx="10515600" cy="182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2057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b="1" dirty="0"/>
              <a:t>Expenditure Method</a:t>
            </a:r>
            <a:r>
              <a:rPr lang="en-US" dirty="0"/>
              <a:t> of Measuring GDP</a:t>
            </a:r>
          </a:p>
        </p:txBody>
      </p:sp>
      <p:graphicFrame>
        <p:nvGraphicFramePr>
          <p:cNvPr id="2" name="Diagram 1">
            <a:extLst>
              <a:ext uri="{FF2B5EF4-FFF2-40B4-BE49-F238E27FC236}">
                <a16:creationId xmlns:a16="http://schemas.microsoft.com/office/drawing/2014/main" id="{0F9448F6-C75F-6546-854B-D8BE2493E7A7}"/>
              </a:ext>
            </a:extLst>
          </p:cNvPr>
          <p:cNvGraphicFramePr/>
          <p:nvPr>
            <p:extLst>
              <p:ext uri="{D42A27DB-BD31-4B8C-83A1-F6EECF244321}">
                <p14:modId xmlns:p14="http://schemas.microsoft.com/office/powerpoint/2010/main" val="3884230023"/>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0524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nSpc>
                <a:spcPts val="3500"/>
              </a:lnSpc>
            </a:pPr>
            <a:r>
              <a:rPr lang="en-US" b="1" dirty="0"/>
              <a:t>Resource Cost-Income Method</a:t>
            </a:r>
            <a:r>
              <a:rPr lang="en-US" dirty="0"/>
              <a:t> of Measuring GDP</a:t>
            </a:r>
          </a:p>
        </p:txBody>
      </p:sp>
      <p:graphicFrame>
        <p:nvGraphicFramePr>
          <p:cNvPr id="4" name="Diagram 3">
            <a:extLst>
              <a:ext uri="{FF2B5EF4-FFF2-40B4-BE49-F238E27FC236}">
                <a16:creationId xmlns:a16="http://schemas.microsoft.com/office/drawing/2014/main" id="{E688FE89-3A25-4049-860D-9F55008AA622}"/>
              </a:ext>
            </a:extLst>
          </p:cNvPr>
          <p:cNvGraphicFramePr/>
          <p:nvPr>
            <p:extLst>
              <p:ext uri="{D42A27DB-BD31-4B8C-83A1-F6EECF244321}">
                <p14:modId xmlns:p14="http://schemas.microsoft.com/office/powerpoint/2010/main" val="1680218795"/>
              </p:ext>
            </p:extLst>
          </p:nvPr>
        </p:nvGraphicFramePr>
        <p:xfrm>
          <a:off x="2032000" y="1271239"/>
          <a:ext cx="8128000" cy="4867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6489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nSpc>
                <a:spcPts val="3500"/>
              </a:lnSpc>
            </a:pPr>
            <a:r>
              <a:rPr lang="en-US" b="1" dirty="0"/>
              <a:t>Resource Cost-Income Method</a:t>
            </a:r>
            <a:r>
              <a:rPr lang="en-US" dirty="0"/>
              <a:t> of Measuring GDP</a:t>
            </a:r>
          </a:p>
        </p:txBody>
      </p:sp>
      <p:graphicFrame>
        <p:nvGraphicFramePr>
          <p:cNvPr id="4" name="Diagram 3">
            <a:extLst>
              <a:ext uri="{FF2B5EF4-FFF2-40B4-BE49-F238E27FC236}">
                <a16:creationId xmlns:a16="http://schemas.microsoft.com/office/drawing/2014/main" id="{E688FE89-3A25-4049-860D-9F55008AA622}"/>
              </a:ext>
            </a:extLst>
          </p:cNvPr>
          <p:cNvGraphicFramePr/>
          <p:nvPr>
            <p:extLst>
              <p:ext uri="{D42A27DB-BD31-4B8C-83A1-F6EECF244321}">
                <p14:modId xmlns:p14="http://schemas.microsoft.com/office/powerpoint/2010/main" val="2951230498"/>
              </p:ext>
            </p:extLst>
          </p:nvPr>
        </p:nvGraphicFramePr>
        <p:xfrm>
          <a:off x="2032000" y="1271239"/>
          <a:ext cx="8128000" cy="4867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556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nSpc>
                <a:spcPts val="3500"/>
              </a:lnSpc>
            </a:pPr>
            <a:r>
              <a:rPr lang="en-US" b="1" dirty="0"/>
              <a:t>Resource Cost-Income Method</a:t>
            </a:r>
            <a:r>
              <a:rPr lang="en-US" dirty="0"/>
              <a:t> of Measuring GDP</a:t>
            </a:r>
          </a:p>
        </p:txBody>
      </p:sp>
      <p:graphicFrame>
        <p:nvGraphicFramePr>
          <p:cNvPr id="2" name="Diagram 1">
            <a:extLst>
              <a:ext uri="{FF2B5EF4-FFF2-40B4-BE49-F238E27FC236}">
                <a16:creationId xmlns:a16="http://schemas.microsoft.com/office/drawing/2014/main" id="{1AC58288-5FFD-DC40-AF2A-1E318943906C}"/>
              </a:ext>
            </a:extLst>
          </p:cNvPr>
          <p:cNvGraphicFramePr/>
          <p:nvPr>
            <p:extLst>
              <p:ext uri="{D42A27DB-BD31-4B8C-83A1-F6EECF244321}">
                <p14:modId xmlns:p14="http://schemas.microsoft.com/office/powerpoint/2010/main" val="2493110189"/>
              </p:ext>
            </p:extLst>
          </p:nvPr>
        </p:nvGraphicFramePr>
        <p:xfrm>
          <a:off x="2032000" y="1471961"/>
          <a:ext cx="8128000" cy="41036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8872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Two Ways of Measuring GDP: </a:t>
            </a:r>
            <a:r>
              <a:rPr lang="en-US" b="1" dirty="0"/>
              <a:t>A Summary</a:t>
            </a:r>
          </a:p>
        </p:txBody>
      </p:sp>
      <p:pic>
        <p:nvPicPr>
          <p:cNvPr id="5" name="Picture 4" descr="A picture containing funnel chart&#10;&#10;Description automatically generated">
            <a:extLst>
              <a:ext uri="{FF2B5EF4-FFF2-40B4-BE49-F238E27FC236}">
                <a16:creationId xmlns:a16="http://schemas.microsoft.com/office/drawing/2014/main" id="{BFD3B2DF-AC5F-574A-9E78-3DDBD790A90E}"/>
              </a:ext>
            </a:extLst>
          </p:cNvPr>
          <p:cNvPicPr>
            <a:picLocks noChangeAspect="1"/>
          </p:cNvPicPr>
          <p:nvPr/>
        </p:nvPicPr>
        <p:blipFill rotWithShape="1">
          <a:blip r:embed="rId2"/>
          <a:srcRect l="40232" t="10156" r="4651" b="3646"/>
          <a:stretch/>
        </p:blipFill>
        <p:spPr>
          <a:xfrm>
            <a:off x="2386980" y="1037230"/>
            <a:ext cx="7418039" cy="4930465"/>
          </a:xfrm>
          <a:prstGeom prst="rect">
            <a:avLst/>
          </a:prstGeom>
        </p:spPr>
      </p:pic>
    </p:spTree>
    <p:extLst>
      <p:ext uri="{BB962C8B-B14F-4D97-AF65-F5344CB8AC3E}">
        <p14:creationId xmlns:p14="http://schemas.microsoft.com/office/powerpoint/2010/main" val="2114454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sz="3600" dirty="0"/>
              <a:t>U.S. GDP Components: 2016-2019</a:t>
            </a:r>
          </a:p>
        </p:txBody>
      </p:sp>
      <p:sp>
        <p:nvSpPr>
          <p:cNvPr id="4" name="Text Placeholder 3">
            <a:extLst>
              <a:ext uri="{FF2B5EF4-FFF2-40B4-BE49-F238E27FC236}">
                <a16:creationId xmlns:a16="http://schemas.microsoft.com/office/drawing/2014/main" id="{D799CA12-1299-ED40-871C-42BC91B701C2}"/>
              </a:ext>
            </a:extLst>
          </p:cNvPr>
          <p:cNvSpPr>
            <a:spLocks noGrp="1"/>
          </p:cNvSpPr>
          <p:nvPr>
            <p:ph type="body" sz="quarter" idx="17"/>
          </p:nvPr>
        </p:nvSpPr>
        <p:spPr>
          <a:xfrm>
            <a:off x="743577" y="1638300"/>
            <a:ext cx="3176026" cy="4394200"/>
          </a:xfrm>
        </p:spPr>
        <p:txBody>
          <a:bodyPr/>
          <a:lstStyle/>
          <a:p>
            <a:pPr>
              <a:spcBef>
                <a:spcPts val="1600"/>
              </a:spcBef>
            </a:pPr>
            <a:r>
              <a:rPr lang="en-US" dirty="0"/>
              <a:t>The relative sizes of the major components of U.S. GDP usually fluctuate within a fairly narrow range.</a:t>
            </a:r>
          </a:p>
          <a:p>
            <a:pPr>
              <a:spcBef>
                <a:spcPts val="1600"/>
              </a:spcBef>
            </a:pPr>
            <a:r>
              <a:rPr lang="en-US" dirty="0"/>
              <a:t>The average proportion of each U.S. component during the 2016-2019 period is shown to the right for both the expenditure and resource cost-income approach.</a:t>
            </a:r>
          </a:p>
        </p:txBody>
      </p:sp>
      <p:pic>
        <p:nvPicPr>
          <p:cNvPr id="7" name="Picture 6" descr="Chart, pie chart&#10;&#10;Description automatically generated">
            <a:extLst>
              <a:ext uri="{FF2B5EF4-FFF2-40B4-BE49-F238E27FC236}">
                <a16:creationId xmlns:a16="http://schemas.microsoft.com/office/drawing/2014/main" id="{2937EC10-F110-B345-91F6-D736F5400755}"/>
              </a:ext>
            </a:extLst>
          </p:cNvPr>
          <p:cNvPicPr>
            <a:picLocks noChangeAspect="1"/>
          </p:cNvPicPr>
          <p:nvPr/>
        </p:nvPicPr>
        <p:blipFill rotWithShape="1">
          <a:blip r:embed="rId2"/>
          <a:srcRect l="19792" t="29541" r="11063" b="12846"/>
          <a:stretch/>
        </p:blipFill>
        <p:spPr>
          <a:xfrm>
            <a:off x="3919603" y="1641332"/>
            <a:ext cx="7434197" cy="4391168"/>
          </a:xfrm>
          <a:prstGeom prst="rect">
            <a:avLst/>
          </a:prstGeom>
        </p:spPr>
      </p:pic>
    </p:spTree>
    <p:extLst>
      <p:ext uri="{BB962C8B-B14F-4D97-AF65-F5344CB8AC3E}">
        <p14:creationId xmlns:p14="http://schemas.microsoft.com/office/powerpoint/2010/main" val="3325195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4195574559"/>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485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Adjusting for Price Changes and Deriving Real GDP</a:t>
            </a:r>
          </a:p>
        </p:txBody>
      </p:sp>
    </p:spTree>
    <p:extLst>
      <p:ext uri="{BB962C8B-B14F-4D97-AF65-F5344CB8AC3E}">
        <p14:creationId xmlns:p14="http://schemas.microsoft.com/office/powerpoint/2010/main" val="3568572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and Nominal GDP</a:t>
            </a:r>
          </a:p>
        </p:txBody>
      </p:sp>
      <p:graphicFrame>
        <p:nvGraphicFramePr>
          <p:cNvPr id="5" name="Diagram 4">
            <a:extLst>
              <a:ext uri="{FF2B5EF4-FFF2-40B4-BE49-F238E27FC236}">
                <a16:creationId xmlns:a16="http://schemas.microsoft.com/office/drawing/2014/main" id="{A92219B3-2143-A346-BBE6-1D8F3EF3FB8F}"/>
              </a:ext>
            </a:extLst>
          </p:cNvPr>
          <p:cNvGraphicFramePr/>
          <p:nvPr>
            <p:extLst>
              <p:ext uri="{D42A27DB-BD31-4B8C-83A1-F6EECF244321}">
                <p14:modId xmlns:p14="http://schemas.microsoft.com/office/powerpoint/2010/main" val="3561169854"/>
              </p:ext>
            </p:extLst>
          </p:nvPr>
        </p:nvGraphicFramePr>
        <p:xfrm>
          <a:off x="2032000" y="1037230"/>
          <a:ext cx="8128000" cy="45160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5011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Price Indexes:</a:t>
            </a:r>
          </a:p>
        </p:txBody>
      </p:sp>
      <p:graphicFrame>
        <p:nvGraphicFramePr>
          <p:cNvPr id="4" name="Diagram 3">
            <a:extLst>
              <a:ext uri="{FF2B5EF4-FFF2-40B4-BE49-F238E27FC236}">
                <a16:creationId xmlns:a16="http://schemas.microsoft.com/office/drawing/2014/main" id="{F2EDCE3C-5CA2-9E47-9755-653846250DB5}"/>
              </a:ext>
            </a:extLst>
          </p:cNvPr>
          <p:cNvGraphicFramePr/>
          <p:nvPr>
            <p:extLst>
              <p:ext uri="{D42A27DB-BD31-4B8C-83A1-F6EECF244321}">
                <p14:modId xmlns:p14="http://schemas.microsoft.com/office/powerpoint/2010/main" val="765328225"/>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584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Differences Among the Key Price Indexes:</a:t>
            </a:r>
          </a:p>
        </p:txBody>
      </p:sp>
      <p:sp>
        <p:nvSpPr>
          <p:cNvPr id="3" name="Content Placeholder 2"/>
          <p:cNvSpPr>
            <a:spLocks noGrp="1"/>
          </p:cNvSpPr>
          <p:nvPr>
            <p:ph type="body" sz="quarter" idx="17"/>
          </p:nvPr>
        </p:nvSpPr>
        <p:spPr/>
        <p:txBody>
          <a:bodyPr>
            <a:normAutofit/>
          </a:bodyPr>
          <a:lstStyle/>
          <a:p>
            <a:pPr>
              <a:spcBef>
                <a:spcPts val="1600"/>
              </a:spcBef>
            </a:pPr>
            <a:r>
              <a:rPr lang="en-US" sz="2400" dirty="0"/>
              <a:t>The </a:t>
            </a:r>
            <a:r>
              <a:rPr lang="en-US" sz="2400" b="1" i="1" dirty="0"/>
              <a:t>GDP deflator</a:t>
            </a:r>
            <a:r>
              <a:rPr lang="en-US" sz="2400" dirty="0"/>
              <a:t> is a broader price index than the </a:t>
            </a:r>
            <a:r>
              <a:rPr lang="en-US" sz="2400" b="1" i="1" dirty="0"/>
              <a:t>CPI</a:t>
            </a:r>
            <a:r>
              <a:rPr lang="en-US" sz="2400" dirty="0"/>
              <a:t>. It reflects the bundle included in </a:t>
            </a:r>
            <a:r>
              <a:rPr lang="en-US" sz="2400" b="1" i="1" dirty="0"/>
              <a:t>GDP</a:t>
            </a:r>
            <a:r>
              <a:rPr lang="en-US" sz="2400" dirty="0"/>
              <a:t> while the </a:t>
            </a:r>
            <a:r>
              <a:rPr lang="en-US" sz="2400" b="1" i="1" dirty="0"/>
              <a:t>CPI</a:t>
            </a:r>
            <a:r>
              <a:rPr lang="en-US" sz="2400" dirty="0"/>
              <a:t> reflects only the bundle purchased by households.</a:t>
            </a:r>
          </a:p>
          <a:p>
            <a:pPr>
              <a:spcBef>
                <a:spcPts val="1600"/>
              </a:spcBef>
            </a:pPr>
            <a:r>
              <a:rPr lang="en-US" sz="2400" dirty="0"/>
              <a:t>Because of their more frequent updating of the typical market bundle and adjustment for the substitution away from goods with higher relative prices, the </a:t>
            </a:r>
            <a:r>
              <a:rPr lang="en-US" sz="2400" b="1" i="1" dirty="0"/>
              <a:t>chained CPI</a:t>
            </a:r>
            <a:r>
              <a:rPr lang="en-US" sz="2400" dirty="0"/>
              <a:t> and </a:t>
            </a:r>
            <a:r>
              <a:rPr lang="en-US" sz="2400" b="1" i="1" dirty="0"/>
              <a:t>GDP deflator</a:t>
            </a:r>
            <a:r>
              <a:rPr lang="en-US" sz="2400" dirty="0"/>
              <a:t> generally provide a slightly lower estimate for the annual rate of inflation than the traditional </a:t>
            </a:r>
            <a:r>
              <a:rPr lang="en-US" sz="2400" b="1" i="1" dirty="0"/>
              <a:t>CPI</a:t>
            </a:r>
            <a:r>
              <a:rPr lang="en-US" sz="2400" dirty="0"/>
              <a:t>. </a:t>
            </a:r>
          </a:p>
        </p:txBody>
      </p:sp>
    </p:spTree>
    <p:extLst>
      <p:ext uri="{BB962C8B-B14F-4D97-AF65-F5344CB8AC3E}">
        <p14:creationId xmlns:p14="http://schemas.microsoft.com/office/powerpoint/2010/main" val="741982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Inflation?</a:t>
            </a:r>
          </a:p>
        </p:txBody>
      </p:sp>
      <p:grpSp>
        <p:nvGrpSpPr>
          <p:cNvPr id="20" name="Group 7"/>
          <p:cNvGrpSpPr>
            <a:grpSpLocks/>
          </p:cNvGrpSpPr>
          <p:nvPr/>
        </p:nvGrpSpPr>
        <p:grpSpPr bwMode="auto">
          <a:xfrm>
            <a:off x="8302634" y="5861563"/>
            <a:ext cx="2895600" cy="1120775"/>
            <a:chOff x="2640" y="730"/>
            <a:chExt cx="1824" cy="706"/>
          </a:xfrm>
          <a:noFill/>
        </p:grpSpPr>
        <p:sp>
          <p:nvSpPr>
            <p:cNvPr id="21" name="Text Box 8"/>
            <p:cNvSpPr txBox="1">
              <a:spLocks noChangeArrowheads="1"/>
            </p:cNvSpPr>
            <p:nvPr/>
          </p:nvSpPr>
          <p:spPr bwMode="auto">
            <a:xfrm>
              <a:off x="3186" y="1126"/>
              <a:ext cx="740" cy="310"/>
            </a:xfrm>
            <a:prstGeom prst="rect">
              <a:avLst/>
            </a:prstGeom>
            <a:grpFill/>
            <a:ln w="19050" cap="rnd">
              <a:noFill/>
              <a:prstDash val="sysDot"/>
              <a:miter lim="800000"/>
              <a:headEnd/>
              <a:tailEnd type="none" w="lg" len="lg"/>
            </a:ln>
          </p:spPr>
          <p:txBody>
            <a:bodyPr wrap="none">
              <a:prstTxWarp prst="textNoShape">
                <a:avLst/>
              </a:prstTxWarp>
              <a:spAutoFit/>
            </a:bodyPr>
            <a:lstStyle/>
            <a:p>
              <a:pPr algn="ctr">
                <a:lnSpc>
                  <a:spcPct val="70000"/>
                </a:lnSpc>
              </a:pPr>
              <a:r>
                <a:rPr kumimoji="0" lang="en-US" b="0" i="1" dirty="0">
                  <a:solidFill>
                    <a:schemeClr val="bg1"/>
                  </a:solidFill>
                  <a:latin typeface="+mj-lt"/>
                  <a:cs typeface="Times New Roman" pitchFamily="18" charset="0"/>
                </a:rPr>
                <a:t>Last year’s</a:t>
              </a:r>
              <a:br>
                <a:rPr kumimoji="0" lang="en-US" b="0" i="1" dirty="0">
                  <a:solidFill>
                    <a:schemeClr val="bg1"/>
                  </a:solidFill>
                  <a:latin typeface="+mj-lt"/>
                  <a:cs typeface="Times New Roman" pitchFamily="18" charset="0"/>
                </a:rPr>
              </a:br>
              <a:r>
                <a:rPr kumimoji="0" lang="en-US" b="0" i="1" dirty="0">
                  <a:solidFill>
                    <a:schemeClr val="bg1"/>
                  </a:solidFill>
                  <a:latin typeface="+mj-lt"/>
                  <a:cs typeface="Times New Roman" pitchFamily="18" charset="0"/>
                </a:rPr>
                <a:t>price index</a:t>
              </a:r>
              <a:endParaRPr lang="en-US" b="0" i="1" dirty="0">
                <a:solidFill>
                  <a:schemeClr val="bg1"/>
                </a:solidFill>
                <a:latin typeface="+mj-lt"/>
                <a:cs typeface="Times New Roman" pitchFamily="18" charset="0"/>
              </a:endParaRPr>
            </a:p>
          </p:txBody>
        </p:sp>
        <p:sp>
          <p:nvSpPr>
            <p:cNvPr id="22" name="Line 9"/>
            <p:cNvSpPr>
              <a:spLocks noChangeShapeType="1"/>
            </p:cNvSpPr>
            <p:nvPr/>
          </p:nvSpPr>
          <p:spPr bwMode="auto">
            <a:xfrm>
              <a:off x="2640" y="1089"/>
              <a:ext cx="1824" cy="0"/>
            </a:xfrm>
            <a:prstGeom prst="line">
              <a:avLst/>
            </a:prstGeom>
            <a:grpFill/>
            <a:ln w="19050">
              <a:noFill/>
              <a:round/>
              <a:headEnd/>
              <a:tailEnd type="none" w="lg" len="lg"/>
            </a:ln>
          </p:spPr>
          <p:txBody>
            <a:bodyPr anchor="ctr">
              <a:prstTxWarp prst="textNoShape">
                <a:avLst/>
              </a:prstTxWarp>
              <a:spAutoFit/>
            </a:bodyPr>
            <a:lstStyle/>
            <a:p>
              <a:endParaRPr lang="en-US" sz="1600">
                <a:solidFill>
                  <a:schemeClr val="bg1"/>
                </a:solidFill>
                <a:latin typeface="+mj-lt"/>
                <a:cs typeface="Times New Roman" pitchFamily="18" charset="0"/>
              </a:endParaRPr>
            </a:p>
          </p:txBody>
        </p:sp>
        <p:grpSp>
          <p:nvGrpSpPr>
            <p:cNvPr id="23" name="Group 10"/>
            <p:cNvGrpSpPr>
              <a:grpSpLocks/>
            </p:cNvGrpSpPr>
            <p:nvPr/>
          </p:nvGrpSpPr>
          <p:grpSpPr bwMode="auto">
            <a:xfrm>
              <a:off x="2656" y="730"/>
              <a:ext cx="1799" cy="330"/>
              <a:chOff x="2512" y="1552"/>
              <a:chExt cx="1799" cy="330"/>
            </a:xfrm>
            <a:grpFill/>
          </p:grpSpPr>
          <p:sp>
            <p:nvSpPr>
              <p:cNvPr id="24" name="Text Box 11"/>
              <p:cNvSpPr txBox="1">
                <a:spLocks noChangeArrowheads="1"/>
              </p:cNvSpPr>
              <p:nvPr/>
            </p:nvSpPr>
            <p:spPr bwMode="auto">
              <a:xfrm>
                <a:off x="2512" y="1572"/>
                <a:ext cx="761" cy="310"/>
              </a:xfrm>
              <a:prstGeom prst="rect">
                <a:avLst/>
              </a:prstGeom>
              <a:grpFill/>
              <a:ln w="19050" cap="rnd">
                <a:noFill/>
                <a:prstDash val="sysDot"/>
                <a:miter lim="800000"/>
                <a:headEnd/>
                <a:tailEnd type="none" w="lg" len="lg"/>
              </a:ln>
            </p:spPr>
            <p:txBody>
              <a:bodyPr wrap="none">
                <a:prstTxWarp prst="textNoShape">
                  <a:avLst/>
                </a:prstTxWarp>
                <a:spAutoFit/>
              </a:bodyPr>
              <a:lstStyle/>
              <a:p>
                <a:pPr algn="ctr">
                  <a:lnSpc>
                    <a:spcPct val="70000"/>
                  </a:lnSpc>
                </a:pPr>
                <a:r>
                  <a:rPr kumimoji="0" lang="en-US" b="0" i="1" dirty="0">
                    <a:solidFill>
                      <a:schemeClr val="bg1"/>
                    </a:solidFill>
                    <a:latin typeface="+mj-lt"/>
                    <a:cs typeface="Times New Roman" pitchFamily="18" charset="0"/>
                  </a:rPr>
                  <a:t>This year’s </a:t>
                </a:r>
                <a:br>
                  <a:rPr kumimoji="0" lang="en-US" b="0" i="1" dirty="0">
                    <a:solidFill>
                      <a:schemeClr val="bg1"/>
                    </a:solidFill>
                    <a:latin typeface="+mj-lt"/>
                    <a:cs typeface="Times New Roman" pitchFamily="18" charset="0"/>
                  </a:rPr>
                </a:br>
                <a:r>
                  <a:rPr kumimoji="0" lang="en-US" b="0" i="1" dirty="0">
                    <a:solidFill>
                      <a:schemeClr val="bg1"/>
                    </a:solidFill>
                    <a:latin typeface="+mj-lt"/>
                    <a:cs typeface="Times New Roman" pitchFamily="18" charset="0"/>
                  </a:rPr>
                  <a:t>price index</a:t>
                </a:r>
              </a:p>
            </p:txBody>
          </p:sp>
          <p:sp>
            <p:nvSpPr>
              <p:cNvPr id="25" name="Text Box 12"/>
              <p:cNvSpPr txBox="1">
                <a:spLocks noChangeArrowheads="1"/>
              </p:cNvSpPr>
              <p:nvPr/>
            </p:nvSpPr>
            <p:spPr bwMode="auto">
              <a:xfrm>
                <a:off x="3546" y="1572"/>
                <a:ext cx="765" cy="310"/>
              </a:xfrm>
              <a:prstGeom prst="rect">
                <a:avLst/>
              </a:prstGeom>
              <a:grpFill/>
              <a:ln w="19050" cap="rnd">
                <a:noFill/>
                <a:prstDash val="sysDot"/>
                <a:miter lim="800000"/>
                <a:headEnd/>
                <a:tailEnd type="none" w="lg" len="lg"/>
              </a:ln>
            </p:spPr>
            <p:txBody>
              <a:bodyPr wrap="none">
                <a:prstTxWarp prst="textNoShape">
                  <a:avLst/>
                </a:prstTxWarp>
                <a:spAutoFit/>
              </a:bodyPr>
              <a:lstStyle/>
              <a:p>
                <a:pPr algn="ctr">
                  <a:lnSpc>
                    <a:spcPct val="70000"/>
                  </a:lnSpc>
                </a:pPr>
                <a:r>
                  <a:rPr kumimoji="0" lang="en-US" b="0" i="1" dirty="0">
                    <a:solidFill>
                      <a:schemeClr val="bg1"/>
                    </a:solidFill>
                    <a:latin typeface="+mj-lt"/>
                    <a:cs typeface="Times New Roman" pitchFamily="18" charset="0"/>
                  </a:rPr>
                  <a:t>Last year’s </a:t>
                </a:r>
                <a:br>
                  <a:rPr kumimoji="0" lang="en-US" b="0" i="1" dirty="0">
                    <a:solidFill>
                      <a:schemeClr val="bg1"/>
                    </a:solidFill>
                    <a:latin typeface="+mj-lt"/>
                    <a:cs typeface="Times New Roman" pitchFamily="18" charset="0"/>
                  </a:rPr>
                </a:br>
                <a:r>
                  <a:rPr kumimoji="0" lang="en-US" b="0" i="1" dirty="0">
                    <a:solidFill>
                      <a:schemeClr val="bg1"/>
                    </a:solidFill>
                    <a:latin typeface="+mj-lt"/>
                    <a:cs typeface="Times New Roman" pitchFamily="18" charset="0"/>
                  </a:rPr>
                  <a:t>price index</a:t>
                </a:r>
              </a:p>
            </p:txBody>
          </p:sp>
          <p:sp>
            <p:nvSpPr>
              <p:cNvPr id="26" name="Text Box 13"/>
              <p:cNvSpPr txBox="1">
                <a:spLocks noChangeArrowheads="1"/>
              </p:cNvSpPr>
              <p:nvPr/>
            </p:nvSpPr>
            <p:spPr bwMode="auto">
              <a:xfrm>
                <a:off x="3288" y="1552"/>
                <a:ext cx="192" cy="330"/>
              </a:xfrm>
              <a:prstGeom prst="rect">
                <a:avLst/>
              </a:prstGeom>
              <a:grpFill/>
              <a:ln w="19050" cap="rnd">
                <a:noFill/>
                <a:prstDash val="sysDot"/>
                <a:miter lim="800000"/>
                <a:headEnd/>
                <a:tailEnd type="none" w="lg" len="lg"/>
              </a:ln>
            </p:spPr>
            <p:txBody>
              <a:bodyPr wrap="none">
                <a:prstTxWarp prst="textNoShape">
                  <a:avLst/>
                </a:prstTxWarp>
                <a:spAutoFit/>
              </a:bodyPr>
              <a:lstStyle/>
              <a:p>
                <a:r>
                  <a:rPr lang="en-US" sz="2800">
                    <a:solidFill>
                      <a:schemeClr val="bg1"/>
                    </a:solidFill>
                    <a:latin typeface="+mj-lt"/>
                    <a:cs typeface="Times New Roman" pitchFamily="18" charset="0"/>
                  </a:rPr>
                  <a:t>-</a:t>
                </a:r>
                <a:endParaRPr lang="en-US" sz="3200">
                  <a:solidFill>
                    <a:schemeClr val="bg1"/>
                  </a:solidFill>
                  <a:latin typeface="+mj-lt"/>
                  <a:cs typeface="Times New Roman" pitchFamily="18" charset="0"/>
                </a:endParaRPr>
              </a:p>
            </p:txBody>
          </p:sp>
        </p:grpSp>
      </p:grpSp>
      <p:sp>
        <p:nvSpPr>
          <p:cNvPr id="27" name="Text Box 14"/>
          <p:cNvSpPr txBox="1">
            <a:spLocks noChangeArrowheads="1"/>
          </p:cNvSpPr>
          <p:nvPr/>
        </p:nvSpPr>
        <p:spPr bwMode="auto">
          <a:xfrm>
            <a:off x="11295637" y="6140129"/>
            <a:ext cx="813043" cy="461665"/>
          </a:xfrm>
          <a:prstGeom prst="rect">
            <a:avLst/>
          </a:prstGeom>
          <a:noFill/>
          <a:ln w="19050" cap="rnd">
            <a:noFill/>
            <a:prstDash val="sysDot"/>
            <a:miter lim="800000"/>
            <a:headEnd/>
            <a:tailEnd type="none" w="lg" len="lg"/>
          </a:ln>
        </p:spPr>
        <p:txBody>
          <a:bodyPr wrap="none">
            <a:prstTxWarp prst="textNoShape">
              <a:avLst/>
            </a:prstTxWarp>
            <a:spAutoFit/>
          </a:bodyPr>
          <a:lstStyle/>
          <a:p>
            <a:r>
              <a:rPr lang="en-US" sz="1600" dirty="0">
                <a:solidFill>
                  <a:schemeClr val="bg1"/>
                </a:solidFill>
                <a:latin typeface="+mj-lt"/>
                <a:cs typeface="Times New Roman" pitchFamily="18" charset="0"/>
              </a:rPr>
              <a:t>  </a:t>
            </a:r>
            <a:r>
              <a:rPr lang="en-US" sz="2000" dirty="0">
                <a:solidFill>
                  <a:schemeClr val="bg1"/>
                </a:solidFill>
                <a:latin typeface="+mj-lt"/>
                <a:cs typeface="Times New Roman" pitchFamily="18" charset="0"/>
              </a:rPr>
              <a:t> </a:t>
            </a:r>
            <a:r>
              <a:rPr lang="en-US" sz="2400" i="1" dirty="0">
                <a:solidFill>
                  <a:schemeClr val="bg1"/>
                </a:solidFill>
                <a:latin typeface="+mj-lt"/>
                <a:cs typeface="Times New Roman" pitchFamily="18" charset="0"/>
              </a:rPr>
              <a:t>100</a:t>
            </a:r>
            <a:endParaRPr lang="en-US" sz="1600" i="1" dirty="0">
              <a:solidFill>
                <a:schemeClr val="bg1"/>
              </a:solidFill>
              <a:latin typeface="+mj-lt"/>
              <a:cs typeface="Times New Roman" pitchFamily="18" charset="0"/>
            </a:endParaRPr>
          </a:p>
        </p:txBody>
      </p:sp>
      <p:sp>
        <p:nvSpPr>
          <p:cNvPr id="28" name="Text Box 17"/>
          <p:cNvSpPr txBox="1">
            <a:spLocks noChangeArrowheads="1"/>
          </p:cNvSpPr>
          <p:nvPr/>
        </p:nvSpPr>
        <p:spPr bwMode="auto">
          <a:xfrm>
            <a:off x="11280406" y="6106603"/>
            <a:ext cx="320922" cy="461665"/>
          </a:xfrm>
          <a:prstGeom prst="rect">
            <a:avLst/>
          </a:prstGeom>
          <a:noFill/>
          <a:ln w="12700">
            <a:noFill/>
            <a:miter lim="800000"/>
            <a:headEnd/>
            <a:tailEnd/>
          </a:ln>
        </p:spPr>
        <p:txBody>
          <a:bodyPr wrap="none">
            <a:prstTxWarp prst="textNoShape">
              <a:avLst/>
            </a:prstTxWarp>
            <a:spAutoFit/>
          </a:bodyPr>
          <a:lstStyle/>
          <a:p>
            <a:r>
              <a:rPr lang="en-US" sz="2400" i="1" dirty="0">
                <a:solidFill>
                  <a:schemeClr val="bg1"/>
                </a:solidFill>
                <a:latin typeface="+mj-lt"/>
                <a:cs typeface="Times New Roman" pitchFamily="18" charset="0"/>
              </a:rPr>
              <a:t>x</a:t>
            </a:r>
            <a:endParaRPr lang="en-US" sz="1600" i="1" dirty="0">
              <a:solidFill>
                <a:schemeClr val="bg1"/>
              </a:solidFill>
              <a:latin typeface="+mj-lt"/>
              <a:cs typeface="Times New Roman" pitchFamily="18" charset="0"/>
            </a:endParaRPr>
          </a:p>
        </p:txBody>
      </p:sp>
      <mc:AlternateContent xmlns:mc="http://schemas.openxmlformats.org/markup-compatibility/2006" xmlns:a14="http://schemas.microsoft.com/office/drawing/2010/main">
        <mc:Choice Requires="a14">
          <p:graphicFrame>
            <p:nvGraphicFramePr>
              <p:cNvPr id="5" name="Diagram 4">
                <a:extLst>
                  <a:ext uri="{FF2B5EF4-FFF2-40B4-BE49-F238E27FC236}">
                    <a16:creationId xmlns:a16="http://schemas.microsoft.com/office/drawing/2014/main" id="{9D5DE2A7-34F0-7B4A-8C96-A537091F6D7B}"/>
                  </a:ext>
                </a:extLst>
              </p:cNvPr>
              <p:cNvGraphicFramePr/>
              <p:nvPr>
                <p:extLst>
                  <p:ext uri="{D42A27DB-BD31-4B8C-83A1-F6EECF244321}">
                    <p14:modId xmlns:p14="http://schemas.microsoft.com/office/powerpoint/2010/main" val="332559342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5" name="Diagram 4">
                <a:extLst>
                  <a:ext uri="{FF2B5EF4-FFF2-40B4-BE49-F238E27FC236}">
                    <a16:creationId xmlns:a16="http://schemas.microsoft.com/office/drawing/2014/main" id="{9D5DE2A7-34F0-7B4A-8C96-A537091F6D7B}"/>
                  </a:ext>
                </a:extLst>
              </p:cNvPr>
              <p:cNvGraphicFramePr/>
              <p:nvPr>
                <p:extLst>
                  <p:ext uri="{D42A27DB-BD31-4B8C-83A1-F6EECF244321}">
                    <p14:modId xmlns:p14="http://schemas.microsoft.com/office/powerpoint/2010/main" val="332559342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spTree>
    <p:extLst>
      <p:ext uri="{BB962C8B-B14F-4D97-AF65-F5344CB8AC3E}">
        <p14:creationId xmlns:p14="http://schemas.microsoft.com/office/powerpoint/2010/main" val="1358110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nSpc>
                <a:spcPts val="3500"/>
              </a:lnSpc>
            </a:pPr>
            <a:r>
              <a:rPr lang="en-US" dirty="0"/>
              <a:t>CPI, Chained CPI, and the GDP Deflator: 2000-2019</a:t>
            </a:r>
          </a:p>
        </p:txBody>
      </p:sp>
      <p:sp>
        <p:nvSpPr>
          <p:cNvPr id="2" name="Text Placeholder 1">
            <a:extLst>
              <a:ext uri="{FF2B5EF4-FFF2-40B4-BE49-F238E27FC236}">
                <a16:creationId xmlns:a16="http://schemas.microsoft.com/office/drawing/2014/main" id="{A8DEB835-E518-7944-8471-16E8E305D419}"/>
              </a:ext>
            </a:extLst>
          </p:cNvPr>
          <p:cNvSpPr>
            <a:spLocks noGrp="1"/>
          </p:cNvSpPr>
          <p:nvPr>
            <p:ph type="body" sz="quarter" idx="17"/>
          </p:nvPr>
        </p:nvSpPr>
        <p:spPr>
          <a:xfrm>
            <a:off x="743576" y="1237785"/>
            <a:ext cx="4742823" cy="4794715"/>
          </a:xfrm>
        </p:spPr>
        <p:txBody>
          <a:bodyPr>
            <a:normAutofit/>
          </a:bodyPr>
          <a:lstStyle/>
          <a:p>
            <a:pPr>
              <a:lnSpc>
                <a:spcPct val="100000"/>
              </a:lnSpc>
              <a:spcBef>
                <a:spcPts val="1600"/>
              </a:spcBef>
            </a:pPr>
            <a:r>
              <a:rPr lang="en-US" dirty="0"/>
              <a:t>Even though the </a:t>
            </a:r>
            <a:r>
              <a:rPr lang="en-US" b="1" i="1" dirty="0"/>
              <a:t>CPI</a:t>
            </a:r>
            <a:r>
              <a:rPr lang="en-US" dirty="0"/>
              <a:t> and the </a:t>
            </a:r>
            <a:r>
              <a:rPr lang="en-US" b="1" i="1" dirty="0"/>
              <a:t>GDP deflator</a:t>
            </a:r>
            <a:r>
              <a:rPr lang="en-US" dirty="0"/>
              <a:t> are based on different market baskets and procedures, they yield similar estimates of the rate of </a:t>
            </a:r>
            <a:r>
              <a:rPr lang="en-US" b="1" i="1" dirty="0"/>
              <a:t>inflation</a:t>
            </a:r>
            <a:r>
              <a:rPr lang="en-US" dirty="0"/>
              <a:t>.</a:t>
            </a:r>
          </a:p>
          <a:p>
            <a:pPr>
              <a:lnSpc>
                <a:spcPct val="100000"/>
              </a:lnSpc>
              <a:spcBef>
                <a:spcPts val="1600"/>
              </a:spcBef>
            </a:pPr>
            <a:r>
              <a:rPr lang="en-US" dirty="0"/>
              <a:t>However, because of more frequent updating of the market bundle and adjustment for substitution away from goods with relatively higher prices, the chained </a:t>
            </a:r>
            <a:r>
              <a:rPr lang="en-US" b="1" i="1" dirty="0"/>
              <a:t>CPI</a:t>
            </a:r>
            <a:r>
              <a:rPr lang="en-US" dirty="0"/>
              <a:t> and </a:t>
            </a:r>
            <a:r>
              <a:rPr lang="en-US" b="1" i="1" dirty="0"/>
              <a:t>GDP deflator</a:t>
            </a:r>
            <a:r>
              <a:rPr lang="en-US" dirty="0"/>
              <a:t> generally indicate that inflation is between 0.2 and 0.3 percent lower than the </a:t>
            </a:r>
            <a:r>
              <a:rPr lang="en-US" b="1" i="1" dirty="0"/>
              <a:t>CPI</a:t>
            </a:r>
            <a:r>
              <a:rPr lang="en-US" dirty="0"/>
              <a:t>.</a:t>
            </a:r>
          </a:p>
        </p:txBody>
      </p:sp>
      <p:pic>
        <p:nvPicPr>
          <p:cNvPr id="5" name="Picture 4" descr="Table&#10;&#10;Description automatically generated">
            <a:extLst>
              <a:ext uri="{FF2B5EF4-FFF2-40B4-BE49-F238E27FC236}">
                <a16:creationId xmlns:a16="http://schemas.microsoft.com/office/drawing/2014/main" id="{BFBEFED7-E612-9D4E-B9CB-9CA16CCFFD27}"/>
              </a:ext>
            </a:extLst>
          </p:cNvPr>
          <p:cNvPicPr>
            <a:picLocks noChangeAspect="1"/>
          </p:cNvPicPr>
          <p:nvPr/>
        </p:nvPicPr>
        <p:blipFill rotWithShape="1">
          <a:blip r:embed="rId2"/>
          <a:srcRect l="3015" t="4235" r="38344" b="15646"/>
          <a:stretch/>
        </p:blipFill>
        <p:spPr>
          <a:xfrm>
            <a:off x="5995122" y="1237785"/>
            <a:ext cx="5358678" cy="4928839"/>
          </a:xfrm>
          <a:prstGeom prst="rect">
            <a:avLst/>
          </a:prstGeom>
        </p:spPr>
      </p:pic>
    </p:spTree>
    <p:extLst>
      <p:ext uri="{BB962C8B-B14F-4D97-AF65-F5344CB8AC3E}">
        <p14:creationId xmlns:p14="http://schemas.microsoft.com/office/powerpoint/2010/main" val="1146342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Using the GDP Deflator to Derive Real GDP</a:t>
            </a:r>
          </a:p>
        </p:txBody>
      </p:sp>
      <p:sp>
        <p:nvSpPr>
          <p:cNvPr id="27" name="Text Box 14"/>
          <p:cNvSpPr txBox="1">
            <a:spLocks noChangeArrowheads="1"/>
          </p:cNvSpPr>
          <p:nvPr/>
        </p:nvSpPr>
        <p:spPr bwMode="auto">
          <a:xfrm>
            <a:off x="5007336" y="2727105"/>
            <a:ext cx="2097049" cy="461665"/>
          </a:xfrm>
          <a:prstGeom prst="rect">
            <a:avLst/>
          </a:prstGeom>
          <a:noFill/>
          <a:ln w="19050" cap="rnd">
            <a:noFill/>
            <a:prstDash val="sysDot"/>
            <a:miter lim="800000"/>
            <a:headEnd/>
            <a:tailEnd type="none" w="lg" len="lg"/>
          </a:ln>
        </p:spPr>
        <p:txBody>
          <a:bodyPr wrap="none">
            <a:prstTxWarp prst="textNoShape">
              <a:avLst/>
            </a:prstTxWarp>
            <a:spAutoFit/>
          </a:bodyPr>
          <a:lstStyle/>
          <a:p>
            <a:r>
              <a:rPr lang="en-US" sz="2400" i="1" dirty="0">
                <a:solidFill>
                  <a:schemeClr val="bg1"/>
                </a:solidFill>
                <a:latin typeface="+mj-lt"/>
                <a:cs typeface="Times New Roman" pitchFamily="18" charset="0"/>
              </a:rPr>
              <a:t>Nominal GDP</a:t>
            </a:r>
            <a:r>
              <a:rPr lang="en-US" sz="2400" i="1" baseline="-25000" dirty="0">
                <a:solidFill>
                  <a:schemeClr val="bg1"/>
                </a:solidFill>
                <a:latin typeface="+mj-lt"/>
                <a:cs typeface="Times New Roman" pitchFamily="18" charset="0"/>
              </a:rPr>
              <a:t>2</a:t>
            </a:r>
            <a:r>
              <a:rPr lang="en-US" sz="2400" i="1" dirty="0">
                <a:solidFill>
                  <a:schemeClr val="bg1"/>
                </a:solidFill>
                <a:latin typeface="+mj-lt"/>
                <a:cs typeface="Times New Roman" pitchFamily="18" charset="0"/>
              </a:rPr>
              <a:t>  </a:t>
            </a:r>
          </a:p>
        </p:txBody>
      </p:sp>
      <p:sp>
        <p:nvSpPr>
          <p:cNvPr id="28" name="Text Box 17"/>
          <p:cNvSpPr txBox="1">
            <a:spLocks noChangeArrowheads="1"/>
          </p:cNvSpPr>
          <p:nvPr/>
        </p:nvSpPr>
        <p:spPr bwMode="auto">
          <a:xfrm>
            <a:off x="7003493" y="2688360"/>
            <a:ext cx="320922" cy="461665"/>
          </a:xfrm>
          <a:prstGeom prst="rect">
            <a:avLst/>
          </a:prstGeom>
          <a:noFill/>
          <a:ln w="12700">
            <a:noFill/>
            <a:miter lim="800000"/>
            <a:headEnd/>
            <a:tailEnd/>
          </a:ln>
        </p:spPr>
        <p:txBody>
          <a:bodyPr wrap="none">
            <a:prstTxWarp prst="textNoShape">
              <a:avLst/>
            </a:prstTxWarp>
            <a:spAutoFit/>
          </a:bodyPr>
          <a:lstStyle/>
          <a:p>
            <a:r>
              <a:rPr lang="en-US" sz="2400" i="1" dirty="0">
                <a:solidFill>
                  <a:schemeClr val="bg1"/>
                </a:solidFill>
                <a:latin typeface="+mj-lt"/>
                <a:cs typeface="Times New Roman" pitchFamily="18" charset="0"/>
              </a:rPr>
              <a:t>x</a:t>
            </a:r>
            <a:endParaRPr lang="en-US" sz="1600" i="1" dirty="0">
              <a:solidFill>
                <a:schemeClr val="bg1"/>
              </a:solidFill>
              <a:latin typeface="+mj-lt"/>
              <a:cs typeface="Times New Roman" pitchFamily="18" charset="0"/>
            </a:endParaRPr>
          </a:p>
        </p:txBody>
      </p:sp>
      <p:grpSp>
        <p:nvGrpSpPr>
          <p:cNvPr id="34" name="Group 8"/>
          <p:cNvGrpSpPr>
            <a:grpSpLocks/>
          </p:cNvGrpSpPr>
          <p:nvPr/>
        </p:nvGrpSpPr>
        <p:grpSpPr bwMode="auto">
          <a:xfrm>
            <a:off x="7342081" y="2549949"/>
            <a:ext cx="1635125" cy="815975"/>
            <a:chOff x="3700" y="1098"/>
            <a:chExt cx="1030" cy="514"/>
          </a:xfrm>
        </p:grpSpPr>
        <p:sp>
          <p:nvSpPr>
            <p:cNvPr id="35" name="Text Box 9"/>
            <p:cNvSpPr txBox="1">
              <a:spLocks noChangeArrowheads="1"/>
            </p:cNvSpPr>
            <p:nvPr/>
          </p:nvSpPr>
          <p:spPr bwMode="auto">
            <a:xfrm>
              <a:off x="3702" y="1098"/>
              <a:ext cx="1028" cy="252"/>
            </a:xfrm>
            <a:prstGeom prst="rect">
              <a:avLst/>
            </a:prstGeom>
            <a:noFill/>
            <a:ln w="19050" cap="rnd">
              <a:noFill/>
              <a:prstDash val="sysDot"/>
              <a:miter lim="800000"/>
              <a:headEnd/>
              <a:tailEnd type="none" w="lg" len="lg"/>
            </a:ln>
          </p:spPr>
          <p:txBody>
            <a:bodyPr wrap="none">
              <a:prstTxWarp prst="textNoShape">
                <a:avLst/>
              </a:prstTxWarp>
              <a:spAutoFit/>
            </a:bodyPr>
            <a:lstStyle/>
            <a:p>
              <a:r>
                <a:rPr lang="en-US" sz="2000" i="1" dirty="0">
                  <a:solidFill>
                    <a:schemeClr val="bg1"/>
                  </a:solidFill>
                  <a:latin typeface="+mj-lt"/>
                  <a:cs typeface="Times New Roman" pitchFamily="18" charset="0"/>
                </a:rPr>
                <a:t>GDP Deflator</a:t>
              </a:r>
              <a:r>
                <a:rPr lang="en-US" sz="2000" i="1" baseline="-25000" dirty="0">
                  <a:solidFill>
                    <a:schemeClr val="bg1"/>
                  </a:solidFill>
                  <a:latin typeface="+mj-lt"/>
                  <a:cs typeface="Times New Roman" pitchFamily="18" charset="0"/>
                </a:rPr>
                <a:t>1</a:t>
              </a:r>
              <a:endParaRPr lang="en-US" sz="2000" i="1" dirty="0">
                <a:solidFill>
                  <a:schemeClr val="bg1"/>
                </a:solidFill>
                <a:latin typeface="+mj-lt"/>
                <a:cs typeface="Times New Roman" pitchFamily="18" charset="0"/>
              </a:endParaRPr>
            </a:p>
          </p:txBody>
        </p:sp>
        <p:sp>
          <p:nvSpPr>
            <p:cNvPr id="36" name="Text Box 10"/>
            <p:cNvSpPr txBox="1">
              <a:spLocks noChangeArrowheads="1"/>
            </p:cNvSpPr>
            <p:nvPr/>
          </p:nvSpPr>
          <p:spPr bwMode="auto">
            <a:xfrm>
              <a:off x="3700" y="1360"/>
              <a:ext cx="1028" cy="252"/>
            </a:xfrm>
            <a:prstGeom prst="rect">
              <a:avLst/>
            </a:prstGeom>
            <a:noFill/>
            <a:ln w="19050" cap="rnd">
              <a:noFill/>
              <a:prstDash val="sysDot"/>
              <a:miter lim="800000"/>
              <a:headEnd/>
              <a:tailEnd type="none" w="lg" len="lg"/>
            </a:ln>
          </p:spPr>
          <p:txBody>
            <a:bodyPr wrap="none">
              <a:prstTxWarp prst="textNoShape">
                <a:avLst/>
              </a:prstTxWarp>
              <a:spAutoFit/>
            </a:bodyPr>
            <a:lstStyle/>
            <a:p>
              <a:r>
                <a:rPr lang="en-US" sz="2000" i="1" dirty="0">
                  <a:solidFill>
                    <a:schemeClr val="bg1"/>
                  </a:solidFill>
                  <a:latin typeface="+mj-lt"/>
                  <a:cs typeface="Times New Roman" pitchFamily="18" charset="0"/>
                </a:rPr>
                <a:t>GDP Deflator</a:t>
              </a:r>
              <a:r>
                <a:rPr lang="en-US" sz="2000" i="1" baseline="-25000" dirty="0">
                  <a:solidFill>
                    <a:schemeClr val="bg1"/>
                  </a:solidFill>
                  <a:latin typeface="+mj-lt"/>
                  <a:cs typeface="Times New Roman" pitchFamily="18" charset="0"/>
                </a:rPr>
                <a:t>2</a:t>
              </a:r>
              <a:endParaRPr lang="en-US" sz="2000" i="1" dirty="0">
                <a:solidFill>
                  <a:schemeClr val="bg1"/>
                </a:solidFill>
                <a:latin typeface="+mj-lt"/>
                <a:cs typeface="Times New Roman" pitchFamily="18" charset="0"/>
              </a:endParaRPr>
            </a:p>
          </p:txBody>
        </p:sp>
        <p:sp>
          <p:nvSpPr>
            <p:cNvPr id="37" name="Line 11"/>
            <p:cNvSpPr>
              <a:spLocks noChangeShapeType="1"/>
            </p:cNvSpPr>
            <p:nvPr/>
          </p:nvSpPr>
          <p:spPr bwMode="auto">
            <a:xfrm>
              <a:off x="3712" y="1360"/>
              <a:ext cx="1018" cy="0"/>
            </a:xfrm>
            <a:prstGeom prst="line">
              <a:avLst/>
            </a:prstGeom>
            <a:noFill/>
            <a:ln w="22225">
              <a:solidFill>
                <a:schemeClr val="bg1"/>
              </a:solidFill>
              <a:round/>
              <a:headEnd/>
              <a:tailEnd type="none" w="lg" len="lg"/>
            </a:ln>
          </p:spPr>
          <p:txBody>
            <a:bodyPr wrap="square">
              <a:prstTxWarp prst="textNoShape">
                <a:avLst/>
              </a:prstTxWarp>
              <a:spAutoFit/>
            </a:bodyPr>
            <a:lstStyle/>
            <a:p>
              <a:endParaRPr lang="en-US" sz="1600">
                <a:solidFill>
                  <a:schemeClr val="bg1"/>
                </a:solidFill>
                <a:latin typeface="+mj-lt"/>
                <a:cs typeface="Times New Roman" pitchFamily="18" charset="0"/>
              </a:endParaRPr>
            </a:p>
          </p:txBody>
        </p:sp>
      </p:grpSp>
      <mc:AlternateContent xmlns:mc="http://schemas.openxmlformats.org/markup-compatibility/2006" xmlns:a14="http://schemas.microsoft.com/office/drawing/2010/main">
        <mc:Choice Requires="a14">
          <p:graphicFrame>
            <p:nvGraphicFramePr>
              <p:cNvPr id="5" name="Diagram 4">
                <a:extLst>
                  <a:ext uri="{FF2B5EF4-FFF2-40B4-BE49-F238E27FC236}">
                    <a16:creationId xmlns:a16="http://schemas.microsoft.com/office/drawing/2014/main" id="{9785FAEB-4632-614F-8768-0AA7ECAFE073}"/>
                  </a:ext>
                </a:extLst>
              </p:cNvPr>
              <p:cNvGraphicFramePr/>
              <p:nvPr>
                <p:extLst>
                  <p:ext uri="{D42A27DB-BD31-4B8C-83A1-F6EECF244321}">
                    <p14:modId xmlns:p14="http://schemas.microsoft.com/office/powerpoint/2010/main" val="913017232"/>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5" name="Diagram 4">
                <a:extLst>
                  <a:ext uri="{FF2B5EF4-FFF2-40B4-BE49-F238E27FC236}">
                    <a16:creationId xmlns:a16="http://schemas.microsoft.com/office/drawing/2014/main" id="{9785FAEB-4632-614F-8768-0AA7ECAFE073}"/>
                  </a:ext>
                </a:extLst>
              </p:cNvPr>
              <p:cNvGraphicFramePr/>
              <p:nvPr>
                <p:extLst>
                  <p:ext uri="{D42A27DB-BD31-4B8C-83A1-F6EECF244321}">
                    <p14:modId xmlns:p14="http://schemas.microsoft.com/office/powerpoint/2010/main" val="913017232"/>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spTree>
    <p:extLst>
      <p:ext uri="{BB962C8B-B14F-4D97-AF65-F5344CB8AC3E}">
        <p14:creationId xmlns:p14="http://schemas.microsoft.com/office/powerpoint/2010/main" val="3958668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p:cNvSpPr>
            <a:spLocks noGrp="1"/>
          </p:cNvSpPr>
          <p:nvPr>
            <p:ph type="title"/>
          </p:nvPr>
        </p:nvSpPr>
        <p:spPr/>
        <p:txBody>
          <a:bodyPr/>
          <a:lstStyle/>
          <a:p>
            <a:pPr>
              <a:lnSpc>
                <a:spcPts val="3500"/>
              </a:lnSpc>
            </a:pPr>
            <a:r>
              <a:rPr lang="en-US" dirty="0"/>
              <a:t>Using the GDP Deflator to Derive Real GDP</a:t>
            </a:r>
          </a:p>
        </p:txBody>
      </p:sp>
      <p:sp>
        <p:nvSpPr>
          <p:cNvPr id="2" name="Text Placeholder 1">
            <a:extLst>
              <a:ext uri="{FF2B5EF4-FFF2-40B4-BE49-F238E27FC236}">
                <a16:creationId xmlns:a16="http://schemas.microsoft.com/office/drawing/2014/main" id="{FE48083B-8A1F-4542-9015-07D6066EF0C5}"/>
              </a:ext>
            </a:extLst>
          </p:cNvPr>
          <p:cNvSpPr>
            <a:spLocks noGrp="1"/>
          </p:cNvSpPr>
          <p:nvPr>
            <p:ph type="body" sz="quarter" idx="17"/>
          </p:nvPr>
        </p:nvSpPr>
        <p:spPr>
          <a:xfrm>
            <a:off x="743576" y="4047588"/>
            <a:ext cx="10610223" cy="1753606"/>
          </a:xfrm>
        </p:spPr>
        <p:txBody>
          <a:bodyPr/>
          <a:lstStyle/>
          <a:p>
            <a:pPr>
              <a:lnSpc>
                <a:spcPct val="100000"/>
              </a:lnSpc>
              <a:spcBef>
                <a:spcPts val="1600"/>
              </a:spcBef>
            </a:pPr>
            <a:r>
              <a:rPr lang="en-US" dirty="0"/>
              <a:t>Between 2012 and 2019, nominal GDP increased from $16,197 billion to $21,428 billion, an increase of 24.4 percent.</a:t>
            </a:r>
          </a:p>
          <a:p>
            <a:pPr>
              <a:lnSpc>
                <a:spcPct val="100000"/>
              </a:lnSpc>
              <a:spcBef>
                <a:spcPts val="1600"/>
              </a:spcBef>
            </a:pPr>
            <a:r>
              <a:rPr lang="en-US" dirty="0">
                <a:cs typeface="Times New Roman" pitchFamily="18" charset="0"/>
              </a:rPr>
              <a:t>But, when the 2019 GDP is deflated to account for price increases we can see real GDP increased by 13.3 percent. </a:t>
            </a:r>
          </a:p>
          <a:p>
            <a:endParaRPr lang="en-US" dirty="0"/>
          </a:p>
        </p:txBody>
      </p:sp>
      <p:pic>
        <p:nvPicPr>
          <p:cNvPr id="6" name="Picture 5" descr="Table&#10;&#10;Description automatically generated">
            <a:extLst>
              <a:ext uri="{FF2B5EF4-FFF2-40B4-BE49-F238E27FC236}">
                <a16:creationId xmlns:a16="http://schemas.microsoft.com/office/drawing/2014/main" id="{858E0004-709C-EC44-8B37-4996E4B8D1ED}"/>
              </a:ext>
            </a:extLst>
          </p:cNvPr>
          <p:cNvPicPr>
            <a:picLocks noChangeAspect="1"/>
          </p:cNvPicPr>
          <p:nvPr/>
        </p:nvPicPr>
        <p:blipFill rotWithShape="1">
          <a:blip r:embed="rId2"/>
          <a:srcRect l="1761" t="25784" r="34581" b="24507"/>
          <a:stretch/>
        </p:blipFill>
        <p:spPr>
          <a:xfrm>
            <a:off x="1895279" y="1435322"/>
            <a:ext cx="8401442" cy="2214172"/>
          </a:xfrm>
          <a:prstGeom prst="rect">
            <a:avLst/>
          </a:prstGeom>
        </p:spPr>
      </p:pic>
    </p:spTree>
    <p:extLst>
      <p:ext uri="{BB962C8B-B14F-4D97-AF65-F5344CB8AC3E}">
        <p14:creationId xmlns:p14="http://schemas.microsoft.com/office/powerpoint/2010/main" val="438341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Converting Earlier Figures into Current Dollars</a:t>
            </a:r>
          </a:p>
        </p:txBody>
      </p:sp>
      <p:sp>
        <p:nvSpPr>
          <p:cNvPr id="27" name="Text Box 14"/>
          <p:cNvSpPr txBox="1">
            <a:spLocks noChangeArrowheads="1"/>
          </p:cNvSpPr>
          <p:nvPr/>
        </p:nvSpPr>
        <p:spPr bwMode="auto">
          <a:xfrm>
            <a:off x="5007336" y="2727105"/>
            <a:ext cx="2097049" cy="461665"/>
          </a:xfrm>
          <a:prstGeom prst="rect">
            <a:avLst/>
          </a:prstGeom>
          <a:noFill/>
          <a:ln w="19050" cap="rnd">
            <a:noFill/>
            <a:prstDash val="sysDot"/>
            <a:miter lim="800000"/>
            <a:headEnd/>
            <a:tailEnd type="none" w="lg" len="lg"/>
          </a:ln>
        </p:spPr>
        <p:txBody>
          <a:bodyPr wrap="none">
            <a:prstTxWarp prst="textNoShape">
              <a:avLst/>
            </a:prstTxWarp>
            <a:spAutoFit/>
          </a:bodyPr>
          <a:lstStyle/>
          <a:p>
            <a:r>
              <a:rPr lang="en-US" sz="2400" i="1" dirty="0">
                <a:solidFill>
                  <a:schemeClr val="bg1"/>
                </a:solidFill>
                <a:latin typeface="+mj-lt"/>
                <a:cs typeface="Times New Roman" pitchFamily="18" charset="0"/>
              </a:rPr>
              <a:t>Nominal GDP</a:t>
            </a:r>
            <a:r>
              <a:rPr lang="en-US" sz="2400" i="1" baseline="-25000" dirty="0">
                <a:solidFill>
                  <a:schemeClr val="bg1"/>
                </a:solidFill>
                <a:latin typeface="+mj-lt"/>
                <a:cs typeface="Times New Roman" pitchFamily="18" charset="0"/>
              </a:rPr>
              <a:t>2</a:t>
            </a:r>
            <a:r>
              <a:rPr lang="en-US" sz="2400" i="1" dirty="0">
                <a:solidFill>
                  <a:schemeClr val="bg1"/>
                </a:solidFill>
                <a:latin typeface="+mj-lt"/>
                <a:cs typeface="Times New Roman" pitchFamily="18" charset="0"/>
              </a:rPr>
              <a:t>  </a:t>
            </a:r>
          </a:p>
        </p:txBody>
      </p:sp>
      <p:sp>
        <p:nvSpPr>
          <p:cNvPr id="28" name="Text Box 17"/>
          <p:cNvSpPr txBox="1">
            <a:spLocks noChangeArrowheads="1"/>
          </p:cNvSpPr>
          <p:nvPr/>
        </p:nvSpPr>
        <p:spPr bwMode="auto">
          <a:xfrm>
            <a:off x="7003493" y="2688360"/>
            <a:ext cx="320922" cy="461665"/>
          </a:xfrm>
          <a:prstGeom prst="rect">
            <a:avLst/>
          </a:prstGeom>
          <a:noFill/>
          <a:ln w="12700">
            <a:noFill/>
            <a:miter lim="800000"/>
            <a:headEnd/>
            <a:tailEnd/>
          </a:ln>
        </p:spPr>
        <p:txBody>
          <a:bodyPr wrap="none">
            <a:prstTxWarp prst="textNoShape">
              <a:avLst/>
            </a:prstTxWarp>
            <a:spAutoFit/>
          </a:bodyPr>
          <a:lstStyle/>
          <a:p>
            <a:r>
              <a:rPr lang="en-US" sz="2400" i="1" dirty="0">
                <a:solidFill>
                  <a:schemeClr val="bg1"/>
                </a:solidFill>
                <a:latin typeface="+mj-lt"/>
                <a:cs typeface="Times New Roman" pitchFamily="18" charset="0"/>
              </a:rPr>
              <a:t>x</a:t>
            </a:r>
            <a:endParaRPr lang="en-US" sz="1600" i="1" dirty="0">
              <a:solidFill>
                <a:schemeClr val="bg1"/>
              </a:solidFill>
              <a:latin typeface="+mj-lt"/>
              <a:cs typeface="Times New Roman" pitchFamily="18" charset="0"/>
            </a:endParaRPr>
          </a:p>
        </p:txBody>
      </p:sp>
      <p:grpSp>
        <p:nvGrpSpPr>
          <p:cNvPr id="34" name="Group 8"/>
          <p:cNvGrpSpPr>
            <a:grpSpLocks/>
          </p:cNvGrpSpPr>
          <p:nvPr/>
        </p:nvGrpSpPr>
        <p:grpSpPr bwMode="auto">
          <a:xfrm>
            <a:off x="7342081" y="2549949"/>
            <a:ext cx="1635125" cy="815975"/>
            <a:chOff x="3700" y="1098"/>
            <a:chExt cx="1030" cy="514"/>
          </a:xfrm>
        </p:grpSpPr>
        <p:sp>
          <p:nvSpPr>
            <p:cNvPr id="35" name="Text Box 9"/>
            <p:cNvSpPr txBox="1">
              <a:spLocks noChangeArrowheads="1"/>
            </p:cNvSpPr>
            <p:nvPr/>
          </p:nvSpPr>
          <p:spPr bwMode="auto">
            <a:xfrm>
              <a:off x="3702" y="1098"/>
              <a:ext cx="1028" cy="252"/>
            </a:xfrm>
            <a:prstGeom prst="rect">
              <a:avLst/>
            </a:prstGeom>
            <a:noFill/>
            <a:ln w="19050" cap="rnd">
              <a:noFill/>
              <a:prstDash val="sysDot"/>
              <a:miter lim="800000"/>
              <a:headEnd/>
              <a:tailEnd type="none" w="lg" len="lg"/>
            </a:ln>
          </p:spPr>
          <p:txBody>
            <a:bodyPr wrap="none">
              <a:prstTxWarp prst="textNoShape">
                <a:avLst/>
              </a:prstTxWarp>
              <a:spAutoFit/>
            </a:bodyPr>
            <a:lstStyle/>
            <a:p>
              <a:r>
                <a:rPr lang="en-US" sz="2000" i="1" dirty="0">
                  <a:solidFill>
                    <a:schemeClr val="bg1"/>
                  </a:solidFill>
                  <a:latin typeface="+mj-lt"/>
                  <a:cs typeface="Times New Roman" pitchFamily="18" charset="0"/>
                </a:rPr>
                <a:t>GDP Deflator</a:t>
              </a:r>
              <a:r>
                <a:rPr lang="en-US" sz="2000" i="1" baseline="-25000" dirty="0">
                  <a:solidFill>
                    <a:schemeClr val="bg1"/>
                  </a:solidFill>
                  <a:latin typeface="+mj-lt"/>
                  <a:cs typeface="Times New Roman" pitchFamily="18" charset="0"/>
                </a:rPr>
                <a:t>1</a:t>
              </a:r>
              <a:endParaRPr lang="en-US" sz="2000" i="1" dirty="0">
                <a:solidFill>
                  <a:schemeClr val="bg1"/>
                </a:solidFill>
                <a:latin typeface="+mj-lt"/>
                <a:cs typeface="Times New Roman" pitchFamily="18" charset="0"/>
              </a:endParaRPr>
            </a:p>
          </p:txBody>
        </p:sp>
        <p:sp>
          <p:nvSpPr>
            <p:cNvPr id="36" name="Text Box 10"/>
            <p:cNvSpPr txBox="1">
              <a:spLocks noChangeArrowheads="1"/>
            </p:cNvSpPr>
            <p:nvPr/>
          </p:nvSpPr>
          <p:spPr bwMode="auto">
            <a:xfrm>
              <a:off x="3700" y="1360"/>
              <a:ext cx="1028" cy="252"/>
            </a:xfrm>
            <a:prstGeom prst="rect">
              <a:avLst/>
            </a:prstGeom>
            <a:noFill/>
            <a:ln w="19050" cap="rnd">
              <a:noFill/>
              <a:prstDash val="sysDot"/>
              <a:miter lim="800000"/>
              <a:headEnd/>
              <a:tailEnd type="none" w="lg" len="lg"/>
            </a:ln>
          </p:spPr>
          <p:txBody>
            <a:bodyPr wrap="none">
              <a:prstTxWarp prst="textNoShape">
                <a:avLst/>
              </a:prstTxWarp>
              <a:spAutoFit/>
            </a:bodyPr>
            <a:lstStyle/>
            <a:p>
              <a:r>
                <a:rPr lang="en-US" sz="2000" i="1" dirty="0">
                  <a:solidFill>
                    <a:schemeClr val="bg1"/>
                  </a:solidFill>
                  <a:latin typeface="+mj-lt"/>
                  <a:cs typeface="Times New Roman" pitchFamily="18" charset="0"/>
                </a:rPr>
                <a:t>GDP Deflator</a:t>
              </a:r>
              <a:r>
                <a:rPr lang="en-US" sz="2000" i="1" baseline="-25000" dirty="0">
                  <a:solidFill>
                    <a:schemeClr val="bg1"/>
                  </a:solidFill>
                  <a:latin typeface="+mj-lt"/>
                  <a:cs typeface="Times New Roman" pitchFamily="18" charset="0"/>
                </a:rPr>
                <a:t>2</a:t>
              </a:r>
              <a:endParaRPr lang="en-US" sz="2000" i="1" dirty="0">
                <a:solidFill>
                  <a:schemeClr val="bg1"/>
                </a:solidFill>
                <a:latin typeface="+mj-lt"/>
                <a:cs typeface="Times New Roman" pitchFamily="18" charset="0"/>
              </a:endParaRPr>
            </a:p>
          </p:txBody>
        </p:sp>
        <p:sp>
          <p:nvSpPr>
            <p:cNvPr id="37" name="Line 11"/>
            <p:cNvSpPr>
              <a:spLocks noChangeShapeType="1"/>
            </p:cNvSpPr>
            <p:nvPr/>
          </p:nvSpPr>
          <p:spPr bwMode="auto">
            <a:xfrm>
              <a:off x="3712" y="1360"/>
              <a:ext cx="1018" cy="0"/>
            </a:xfrm>
            <a:prstGeom prst="line">
              <a:avLst/>
            </a:prstGeom>
            <a:noFill/>
            <a:ln w="22225">
              <a:solidFill>
                <a:schemeClr val="bg1"/>
              </a:solidFill>
              <a:round/>
              <a:headEnd/>
              <a:tailEnd type="none" w="lg" len="lg"/>
            </a:ln>
          </p:spPr>
          <p:txBody>
            <a:bodyPr wrap="square">
              <a:prstTxWarp prst="textNoShape">
                <a:avLst/>
              </a:prstTxWarp>
              <a:spAutoFit/>
            </a:bodyPr>
            <a:lstStyle/>
            <a:p>
              <a:endParaRPr lang="en-US" sz="1600">
                <a:solidFill>
                  <a:schemeClr val="bg1"/>
                </a:solidFill>
                <a:latin typeface="+mj-lt"/>
                <a:cs typeface="Times New Roman" pitchFamily="18" charset="0"/>
              </a:endParaRPr>
            </a:p>
          </p:txBody>
        </p:sp>
      </p:grpSp>
      <mc:AlternateContent xmlns:mc="http://schemas.openxmlformats.org/markup-compatibility/2006" xmlns:a14="http://schemas.microsoft.com/office/drawing/2010/main">
        <mc:Choice Requires="a14">
          <p:graphicFrame>
            <p:nvGraphicFramePr>
              <p:cNvPr id="5" name="Diagram 4">
                <a:extLst>
                  <a:ext uri="{FF2B5EF4-FFF2-40B4-BE49-F238E27FC236}">
                    <a16:creationId xmlns:a16="http://schemas.microsoft.com/office/drawing/2014/main" id="{9785FAEB-4632-614F-8768-0AA7ECAFE073}"/>
                  </a:ext>
                </a:extLst>
              </p:cNvPr>
              <p:cNvGraphicFramePr/>
              <p:nvPr>
                <p:extLst>
                  <p:ext uri="{D42A27DB-BD31-4B8C-83A1-F6EECF244321}">
                    <p14:modId xmlns:p14="http://schemas.microsoft.com/office/powerpoint/2010/main" val="391223081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5" name="Diagram 4">
                <a:extLst>
                  <a:ext uri="{FF2B5EF4-FFF2-40B4-BE49-F238E27FC236}">
                    <a16:creationId xmlns:a16="http://schemas.microsoft.com/office/drawing/2014/main" id="{9785FAEB-4632-614F-8768-0AA7ECAFE073}"/>
                  </a:ext>
                </a:extLst>
              </p:cNvPr>
              <p:cNvGraphicFramePr/>
              <p:nvPr>
                <p:extLst>
                  <p:ext uri="{D42A27DB-BD31-4B8C-83A1-F6EECF244321}">
                    <p14:modId xmlns:p14="http://schemas.microsoft.com/office/powerpoint/2010/main" val="391223081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spTree>
    <p:extLst>
      <p:ext uri="{BB962C8B-B14F-4D97-AF65-F5344CB8AC3E}">
        <p14:creationId xmlns:p14="http://schemas.microsoft.com/office/powerpoint/2010/main" val="1411742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241642539"/>
              </p:ext>
            </p:extLst>
          </p:nvPr>
        </p:nvGraphicFramePr>
        <p:xfrm>
          <a:off x="2032000" y="1738950"/>
          <a:ext cx="8128000" cy="41980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1978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961821619"/>
              </p:ext>
            </p:extLst>
          </p:nvPr>
        </p:nvGraphicFramePr>
        <p:xfrm>
          <a:off x="1433848" y="3701775"/>
          <a:ext cx="9324303" cy="1889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Table 2">
            <a:extLst>
              <a:ext uri="{FF2B5EF4-FFF2-40B4-BE49-F238E27FC236}">
                <a16:creationId xmlns:a16="http://schemas.microsoft.com/office/drawing/2014/main" id="{2DD74927-9011-464D-A8C7-A0C0C497EBA1}"/>
              </a:ext>
            </a:extLst>
          </p:cNvPr>
          <p:cNvGraphicFramePr>
            <a:graphicFrameLocks noGrp="1"/>
          </p:cNvGraphicFramePr>
          <p:nvPr>
            <p:extLst>
              <p:ext uri="{D42A27DB-BD31-4B8C-83A1-F6EECF244321}">
                <p14:modId xmlns:p14="http://schemas.microsoft.com/office/powerpoint/2010/main" val="452675322"/>
              </p:ext>
            </p:extLst>
          </p:nvPr>
        </p:nvGraphicFramePr>
        <p:xfrm>
          <a:off x="3691834" y="1580984"/>
          <a:ext cx="4808330" cy="1889760"/>
        </p:xfrm>
        <a:graphic>
          <a:graphicData uri="http://schemas.openxmlformats.org/drawingml/2006/table">
            <a:tbl>
              <a:tblPr firstRow="1" bandRow="1">
                <a:tableStyleId>{5C22544A-7EE6-4342-B048-85BDC9FD1C3A}</a:tableStyleId>
              </a:tblPr>
              <a:tblGrid>
                <a:gridCol w="1073426">
                  <a:extLst>
                    <a:ext uri="{9D8B030D-6E8A-4147-A177-3AD203B41FA5}">
                      <a16:colId xmlns:a16="http://schemas.microsoft.com/office/drawing/2014/main" val="1521337263"/>
                    </a:ext>
                  </a:extLst>
                </a:gridCol>
                <a:gridCol w="1881809">
                  <a:extLst>
                    <a:ext uri="{9D8B030D-6E8A-4147-A177-3AD203B41FA5}">
                      <a16:colId xmlns:a16="http://schemas.microsoft.com/office/drawing/2014/main" val="2571059561"/>
                    </a:ext>
                  </a:extLst>
                </a:gridCol>
                <a:gridCol w="1853095">
                  <a:extLst>
                    <a:ext uri="{9D8B030D-6E8A-4147-A177-3AD203B41FA5}">
                      <a16:colId xmlns:a16="http://schemas.microsoft.com/office/drawing/2014/main" val="2236800301"/>
                    </a:ext>
                  </a:extLst>
                </a:gridCol>
              </a:tblGrid>
              <a:tr h="370840">
                <a:tc>
                  <a:txBody>
                    <a:bodyPr/>
                    <a:lstStyle/>
                    <a:p>
                      <a:pPr algn="ctr"/>
                      <a:endParaRPr lang="en-US" sz="2000" dirty="0">
                        <a:solidFill>
                          <a:srgbClr val="004A78"/>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rgbClr val="004A78"/>
                          </a:solidFill>
                        </a:rPr>
                        <a:t>Nominal GDP</a:t>
                      </a:r>
                    </a:p>
                    <a:p>
                      <a:pPr algn="ctr"/>
                      <a:r>
                        <a:rPr lang="en-US" sz="2000" dirty="0">
                          <a:solidFill>
                            <a:srgbClr val="004A78"/>
                          </a:solidFill>
                        </a:rPr>
                        <a:t>(trillions of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rgbClr val="004A78"/>
                          </a:solidFill>
                        </a:rPr>
                        <a:t>GDP deflator</a:t>
                      </a:r>
                    </a:p>
                    <a:p>
                      <a:pPr algn="ctr"/>
                      <a:r>
                        <a:rPr lang="en-US" sz="2000" dirty="0">
                          <a:solidFill>
                            <a:srgbClr val="004A78"/>
                          </a:solidFill>
                        </a:rPr>
                        <a:t>(2012=100.0)</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3020147"/>
                  </a:ext>
                </a:extLst>
              </a:tr>
              <a:tr h="370840">
                <a:tc>
                  <a:txBody>
                    <a:bodyPr/>
                    <a:lstStyle/>
                    <a:p>
                      <a:pPr algn="ctr"/>
                      <a:r>
                        <a:rPr lang="en-US" sz="2000" dirty="0"/>
                        <a:t>2015</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r>
                        <a:rPr lang="en-US" sz="2000" dirty="0"/>
                        <a:t>$18.24</a:t>
                      </a:r>
                    </a:p>
                  </a:txBody>
                  <a:tcPr>
                    <a:lnT w="12700" cap="flat" cmpd="sng" algn="ctr">
                      <a:solidFill>
                        <a:schemeClr val="tx1"/>
                      </a:solidFill>
                      <a:prstDash val="solid"/>
                      <a:round/>
                      <a:headEnd type="none" w="med" len="med"/>
                      <a:tailEnd type="none" w="med" len="med"/>
                    </a:lnT>
                    <a:noFill/>
                  </a:tcPr>
                </a:tc>
                <a:tc>
                  <a:txBody>
                    <a:bodyPr/>
                    <a:lstStyle/>
                    <a:p>
                      <a:pPr algn="ctr"/>
                      <a:r>
                        <a:rPr lang="en-US" sz="2000" dirty="0"/>
                        <a:t>104.6</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16768588"/>
                  </a:ext>
                </a:extLst>
              </a:tr>
              <a:tr h="370840">
                <a:tc>
                  <a:txBody>
                    <a:bodyPr/>
                    <a:lstStyle/>
                    <a:p>
                      <a:pPr algn="ctr"/>
                      <a:r>
                        <a:rPr lang="en-US" sz="2000" dirty="0"/>
                        <a:t>2017</a:t>
                      </a:r>
                    </a:p>
                  </a:txBody>
                  <a:tcPr>
                    <a:lnL w="12700" cap="flat" cmpd="sng" algn="ctr">
                      <a:solidFill>
                        <a:schemeClr val="tx1"/>
                      </a:solidFill>
                      <a:prstDash val="solid"/>
                      <a:round/>
                      <a:headEnd type="none" w="med" len="med"/>
                      <a:tailEnd type="none" w="med" len="med"/>
                    </a:lnL>
                    <a:noFill/>
                  </a:tcPr>
                </a:tc>
                <a:tc>
                  <a:txBody>
                    <a:bodyPr/>
                    <a:lstStyle/>
                    <a:p>
                      <a:pPr algn="ctr"/>
                      <a:r>
                        <a:rPr lang="en-US" sz="2000" dirty="0"/>
                        <a:t>19.54</a:t>
                      </a:r>
                    </a:p>
                  </a:txBody>
                  <a:tcPr>
                    <a:noFill/>
                  </a:tcPr>
                </a:tc>
                <a:tc>
                  <a:txBody>
                    <a:bodyPr/>
                    <a:lstStyle/>
                    <a:p>
                      <a:pPr algn="ctr"/>
                      <a:r>
                        <a:rPr lang="en-US" sz="2000" dirty="0"/>
                        <a:t>107.8</a:t>
                      </a:r>
                    </a:p>
                  </a:txBody>
                  <a:tcP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610886627"/>
                  </a:ext>
                </a:extLst>
              </a:tr>
              <a:tr h="370840">
                <a:tc>
                  <a:txBody>
                    <a:bodyPr/>
                    <a:lstStyle/>
                    <a:p>
                      <a:pPr algn="ctr"/>
                      <a:r>
                        <a:rPr lang="en-US" sz="2000" dirty="0"/>
                        <a:t>2019</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r>
                        <a:rPr lang="en-US" sz="2000" dirty="0"/>
                        <a:t>21.43</a:t>
                      </a:r>
                    </a:p>
                  </a:txBody>
                  <a:tcPr>
                    <a:lnB w="12700" cap="flat" cmpd="sng" algn="ctr">
                      <a:solidFill>
                        <a:schemeClr val="tx1"/>
                      </a:solidFill>
                      <a:prstDash val="solid"/>
                      <a:round/>
                      <a:headEnd type="none" w="med" len="med"/>
                      <a:tailEnd type="none" w="med" len="med"/>
                    </a:lnB>
                    <a:noFill/>
                  </a:tcPr>
                </a:tc>
                <a:tc>
                  <a:txBody>
                    <a:bodyPr/>
                    <a:lstStyle/>
                    <a:p>
                      <a:pPr algn="ctr"/>
                      <a:r>
                        <a:rPr lang="en-US" sz="2000" dirty="0"/>
                        <a:t>112.3</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96771990"/>
                  </a:ext>
                </a:extLst>
              </a:tr>
            </a:tbl>
          </a:graphicData>
        </a:graphic>
      </p:graphicFrame>
    </p:spTree>
    <p:extLst>
      <p:ext uri="{BB962C8B-B14F-4D97-AF65-F5344CB8AC3E}">
        <p14:creationId xmlns:p14="http://schemas.microsoft.com/office/powerpoint/2010/main" val="2405304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Problems with GDP </a:t>
            </a:r>
            <a:br>
              <a:rPr lang="en-US" dirty="0"/>
            </a:br>
            <a:r>
              <a:rPr lang="en-US" dirty="0"/>
              <a:t>as a Measuring Rod</a:t>
            </a:r>
          </a:p>
        </p:txBody>
      </p:sp>
    </p:spTree>
    <p:extLst>
      <p:ext uri="{BB962C8B-B14F-4D97-AF65-F5344CB8AC3E}">
        <p14:creationId xmlns:p14="http://schemas.microsoft.com/office/powerpoint/2010/main" val="1901216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Shortcomings of GDP as a Measuring Rod</a:t>
            </a:r>
          </a:p>
        </p:txBody>
      </p:sp>
      <p:graphicFrame>
        <p:nvGraphicFramePr>
          <p:cNvPr id="4" name="Diagram 3">
            <a:extLst>
              <a:ext uri="{FF2B5EF4-FFF2-40B4-BE49-F238E27FC236}">
                <a16:creationId xmlns:a16="http://schemas.microsoft.com/office/drawing/2014/main" id="{BD75B539-3B01-A041-8E6F-324A7DE1DA40}"/>
              </a:ext>
            </a:extLst>
          </p:cNvPr>
          <p:cNvGraphicFramePr/>
          <p:nvPr>
            <p:extLst>
              <p:ext uri="{D42A27DB-BD31-4B8C-83A1-F6EECF244321}">
                <p14:modId xmlns:p14="http://schemas.microsoft.com/office/powerpoint/2010/main" val="3542685400"/>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0604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0EF5-A7BE-4E4D-B6DF-7779D65A2F2B}"/>
              </a:ext>
            </a:extLst>
          </p:cNvPr>
          <p:cNvSpPr>
            <a:spLocks noGrp="1"/>
          </p:cNvSpPr>
          <p:nvPr>
            <p:ph type="title"/>
          </p:nvPr>
        </p:nvSpPr>
        <p:spPr/>
        <p:txBody>
          <a:bodyPr/>
          <a:lstStyle/>
          <a:p>
            <a:r>
              <a:rPr lang="en-US" dirty="0"/>
              <a:t>Entrepreneurs Who have</a:t>
            </a:r>
            <a:br>
              <a:rPr lang="en-US" dirty="0"/>
            </a:br>
            <a:r>
              <a:rPr lang="en-US" dirty="0"/>
              <a:t>Changed Our Lives: Steve Jobs</a:t>
            </a:r>
          </a:p>
        </p:txBody>
      </p:sp>
      <p:graphicFrame>
        <p:nvGraphicFramePr>
          <p:cNvPr id="4" name="Diagram 3">
            <a:extLst>
              <a:ext uri="{FF2B5EF4-FFF2-40B4-BE49-F238E27FC236}">
                <a16:creationId xmlns:a16="http://schemas.microsoft.com/office/drawing/2014/main" id="{7E9E3EF3-E935-9B42-A810-F4A9B0594B6F}"/>
              </a:ext>
            </a:extLst>
          </p:cNvPr>
          <p:cNvGraphicFramePr/>
          <p:nvPr>
            <p:extLst>
              <p:ext uri="{D42A27DB-BD31-4B8C-83A1-F6EECF244321}">
                <p14:modId xmlns:p14="http://schemas.microsoft.com/office/powerpoint/2010/main" val="3034188074"/>
              </p:ext>
            </p:extLst>
          </p:nvPr>
        </p:nvGraphicFramePr>
        <p:xfrm>
          <a:off x="3949148" y="1638300"/>
          <a:ext cx="7509566" cy="4500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7B7E71F-A315-8E4C-BC19-223A751591E2}"/>
              </a:ext>
            </a:extLst>
          </p:cNvPr>
          <p:cNvPicPr>
            <a:picLocks noChangeAspect="1"/>
          </p:cNvPicPr>
          <p:nvPr/>
        </p:nvPicPr>
        <p:blipFill>
          <a:blip r:embed="rId8"/>
          <a:srcRect/>
          <a:stretch/>
        </p:blipFill>
        <p:spPr>
          <a:xfrm>
            <a:off x="736200" y="1653942"/>
            <a:ext cx="2737372" cy="3112783"/>
          </a:xfrm>
          <a:prstGeom prst="rect">
            <a:avLst/>
          </a:prstGeom>
          <a:effectLst>
            <a:outerShdw dist="76200" dir="2700000" algn="tl" rotWithShape="0">
              <a:schemeClr val="accent3"/>
            </a:outerShdw>
          </a:effectLst>
        </p:spPr>
      </p:pic>
      <p:sp>
        <p:nvSpPr>
          <p:cNvPr id="3" name="TextBox 2">
            <a:extLst>
              <a:ext uri="{FF2B5EF4-FFF2-40B4-BE49-F238E27FC236}">
                <a16:creationId xmlns:a16="http://schemas.microsoft.com/office/drawing/2014/main" id="{9B498D9E-001E-5549-A917-6F8C06E6BC0E}"/>
              </a:ext>
            </a:extLst>
          </p:cNvPr>
          <p:cNvSpPr txBox="1"/>
          <p:nvPr/>
        </p:nvSpPr>
        <p:spPr>
          <a:xfrm rot="16200000">
            <a:off x="-257762" y="3786903"/>
            <a:ext cx="1760097"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Sean Gallup/Getty Images</a:t>
            </a:r>
          </a:p>
        </p:txBody>
      </p:sp>
    </p:spTree>
    <p:extLst>
      <p:ext uri="{BB962C8B-B14F-4D97-AF65-F5344CB8AC3E}">
        <p14:creationId xmlns:p14="http://schemas.microsoft.com/office/powerpoint/2010/main" val="904469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 Capita GDP 1930-2019</a:t>
            </a:r>
          </a:p>
        </p:txBody>
      </p:sp>
      <p:sp>
        <p:nvSpPr>
          <p:cNvPr id="4" name="Text Placeholder 3">
            <a:extLst>
              <a:ext uri="{FF2B5EF4-FFF2-40B4-BE49-F238E27FC236}">
                <a16:creationId xmlns:a16="http://schemas.microsoft.com/office/drawing/2014/main" id="{0309CE66-0F4D-A541-A2FA-6B8E394562AA}"/>
              </a:ext>
            </a:extLst>
          </p:cNvPr>
          <p:cNvSpPr>
            <a:spLocks noGrp="1"/>
          </p:cNvSpPr>
          <p:nvPr>
            <p:ph type="body" sz="quarter" idx="17"/>
          </p:nvPr>
        </p:nvSpPr>
        <p:spPr>
          <a:xfrm>
            <a:off x="743576" y="1638300"/>
            <a:ext cx="4007328" cy="4394200"/>
          </a:xfrm>
        </p:spPr>
        <p:txBody>
          <a:bodyPr>
            <a:normAutofit/>
          </a:bodyPr>
          <a:lstStyle/>
          <a:p>
            <a:pPr>
              <a:lnSpc>
                <a:spcPct val="100000"/>
              </a:lnSpc>
              <a:spcBef>
                <a:spcPts val="1600"/>
              </a:spcBef>
            </a:pPr>
            <a:r>
              <a:rPr lang="en-US" sz="2400" dirty="0"/>
              <a:t>Per capita GDP is GDP divided by the size of the population.</a:t>
            </a:r>
          </a:p>
          <a:p>
            <a:pPr>
              <a:lnSpc>
                <a:spcPct val="100000"/>
              </a:lnSpc>
              <a:spcBef>
                <a:spcPts val="1600"/>
              </a:spcBef>
            </a:pPr>
            <a:r>
              <a:rPr lang="en-US" sz="2400" dirty="0"/>
              <a:t>The real 2019 GDP per capita figure in the U.S. is more than seven times the figure for 1930.</a:t>
            </a:r>
          </a:p>
          <a:p>
            <a:pPr>
              <a:lnSpc>
                <a:spcPct val="100000"/>
              </a:lnSpc>
              <a:spcBef>
                <a:spcPts val="1600"/>
              </a:spcBef>
            </a:pPr>
            <a:r>
              <a:rPr lang="en-US" sz="2400" dirty="0"/>
              <a:t>How meaningful is this comparison?</a:t>
            </a:r>
          </a:p>
        </p:txBody>
      </p:sp>
      <p:pic>
        <p:nvPicPr>
          <p:cNvPr id="7" name="Picture 6" descr="Chart, bar chart&#10;&#10;Description automatically generated">
            <a:extLst>
              <a:ext uri="{FF2B5EF4-FFF2-40B4-BE49-F238E27FC236}">
                <a16:creationId xmlns:a16="http://schemas.microsoft.com/office/drawing/2014/main" id="{84C50BEC-AC38-2949-A8F1-C2A939FA2042}"/>
              </a:ext>
            </a:extLst>
          </p:cNvPr>
          <p:cNvPicPr>
            <a:picLocks noChangeAspect="1"/>
          </p:cNvPicPr>
          <p:nvPr/>
        </p:nvPicPr>
        <p:blipFill rotWithShape="1">
          <a:blip r:embed="rId2"/>
          <a:srcRect l="507" t="3743" r="31561" b="3617"/>
          <a:stretch/>
        </p:blipFill>
        <p:spPr>
          <a:xfrm>
            <a:off x="4750904" y="1208707"/>
            <a:ext cx="6602896" cy="4823793"/>
          </a:xfrm>
          <a:prstGeom prst="rect">
            <a:avLst/>
          </a:prstGeom>
        </p:spPr>
      </p:pic>
    </p:spTree>
    <p:extLst>
      <p:ext uri="{BB962C8B-B14F-4D97-AF65-F5344CB8AC3E}">
        <p14:creationId xmlns:p14="http://schemas.microsoft.com/office/powerpoint/2010/main" val="3207921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Per Capita GDP Comparisons Across Time Periods </a:t>
            </a:r>
          </a:p>
        </p:txBody>
      </p:sp>
      <p:sp>
        <p:nvSpPr>
          <p:cNvPr id="3" name="Content Placeholder 2"/>
          <p:cNvSpPr>
            <a:spLocks noGrp="1"/>
          </p:cNvSpPr>
          <p:nvPr>
            <p:ph type="body" sz="quarter" idx="17"/>
          </p:nvPr>
        </p:nvSpPr>
        <p:spPr/>
        <p:txBody>
          <a:bodyPr>
            <a:normAutofit/>
          </a:bodyPr>
          <a:lstStyle/>
          <a:p>
            <a:pPr>
              <a:lnSpc>
                <a:spcPct val="100000"/>
              </a:lnSpc>
              <a:spcBef>
                <a:spcPts val="1600"/>
              </a:spcBef>
            </a:pPr>
            <a:r>
              <a:rPr lang="en-US" sz="2400" dirty="0">
                <a:ea typeface="ＭＳ Ｐゴシック" pitchFamily="-107" charset="-128"/>
                <a:cs typeface="ＭＳ Ｐゴシック" pitchFamily="-107" charset="-128"/>
              </a:rPr>
              <a:t>As was shown in the previous exhibit, real U.S. per capita GDP has increased substantially over the past 82 years. </a:t>
            </a:r>
          </a:p>
          <a:p>
            <a:pPr>
              <a:lnSpc>
                <a:spcPct val="100000"/>
              </a:lnSpc>
              <a:spcBef>
                <a:spcPts val="1600"/>
              </a:spcBef>
            </a:pPr>
            <a:r>
              <a:rPr lang="en-US" sz="2400" dirty="0">
                <a:ea typeface="ＭＳ Ｐゴシック" pitchFamily="-107" charset="-128"/>
                <a:cs typeface="ＭＳ Ｐゴシック" pitchFamily="-107" charset="-128"/>
              </a:rPr>
              <a:t>Compared to earlier periods, current GDP is probably biased upward because more output now takes place in the market sector and less in the household sector. </a:t>
            </a:r>
          </a:p>
          <a:p>
            <a:pPr>
              <a:lnSpc>
                <a:spcPct val="100000"/>
              </a:lnSpc>
              <a:spcBef>
                <a:spcPts val="1600"/>
              </a:spcBef>
            </a:pPr>
            <a:r>
              <a:rPr lang="en-US" sz="2400" dirty="0">
                <a:ea typeface="ＭＳ Ｐゴシック" pitchFamily="-107" charset="-128"/>
                <a:cs typeface="ＭＳ Ｐゴシック" pitchFamily="-107" charset="-128"/>
              </a:rPr>
              <a:t>However, it is also probably biased downward because of failure to adjust for increased leisure, improvements in the work environment, and the introduction of improved products and new technologies.</a:t>
            </a:r>
          </a:p>
          <a:p>
            <a:pPr>
              <a:lnSpc>
                <a:spcPct val="100000"/>
              </a:lnSpc>
              <a:spcBef>
                <a:spcPts val="1600"/>
              </a:spcBef>
            </a:pPr>
            <a:r>
              <a:rPr lang="en-US" sz="2400" dirty="0">
                <a:ea typeface="ＭＳ Ｐゴシック" pitchFamily="-107" charset="-128"/>
                <a:cs typeface="ＭＳ Ｐゴシック" pitchFamily="-107" charset="-128"/>
              </a:rPr>
              <a:t>The direction of the overall bias is uncertain. </a:t>
            </a:r>
          </a:p>
        </p:txBody>
      </p:sp>
    </p:spTree>
    <p:extLst>
      <p:ext uri="{BB962C8B-B14F-4D97-AF65-F5344CB8AC3E}">
        <p14:creationId xmlns:p14="http://schemas.microsoft.com/office/powerpoint/2010/main" val="1830405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GDP as a Measuring Rod</a:t>
            </a:r>
          </a:p>
        </p:txBody>
      </p:sp>
      <p:graphicFrame>
        <p:nvGraphicFramePr>
          <p:cNvPr id="4" name="Diagram 3">
            <a:extLst>
              <a:ext uri="{FF2B5EF4-FFF2-40B4-BE49-F238E27FC236}">
                <a16:creationId xmlns:a16="http://schemas.microsoft.com/office/drawing/2014/main" id="{BB308CE3-D082-A94E-88F2-969089DEBF05}"/>
              </a:ext>
            </a:extLst>
          </p:cNvPr>
          <p:cNvGraphicFramePr/>
          <p:nvPr>
            <p:extLst>
              <p:ext uri="{D42A27DB-BD31-4B8C-83A1-F6EECF244321}">
                <p14:modId xmlns:p14="http://schemas.microsoft.com/office/powerpoint/2010/main" val="53326565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21359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Great Contribution of GDP</a:t>
            </a:r>
          </a:p>
        </p:txBody>
      </p:sp>
      <p:graphicFrame>
        <p:nvGraphicFramePr>
          <p:cNvPr id="4" name="Diagram 3">
            <a:extLst>
              <a:ext uri="{FF2B5EF4-FFF2-40B4-BE49-F238E27FC236}">
                <a16:creationId xmlns:a16="http://schemas.microsoft.com/office/drawing/2014/main" id="{714522B4-A64A-F342-A72F-2FCFA839498E}"/>
              </a:ext>
            </a:extLst>
          </p:cNvPr>
          <p:cNvGraphicFramePr/>
          <p:nvPr>
            <p:extLst>
              <p:ext uri="{D42A27DB-BD31-4B8C-83A1-F6EECF244321}">
                <p14:modId xmlns:p14="http://schemas.microsoft.com/office/powerpoint/2010/main" val="862231603"/>
              </p:ext>
            </p:extLst>
          </p:nvPr>
        </p:nvGraphicFramePr>
        <p:xfrm>
          <a:off x="2032000" y="1037231"/>
          <a:ext cx="8128000" cy="3998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7182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44470492"/>
              </p:ext>
            </p:extLst>
          </p:nvPr>
        </p:nvGraphicFramePr>
        <p:xfrm>
          <a:off x="2032000" y="1738950"/>
          <a:ext cx="8128000" cy="43835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1379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890401576"/>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9916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018433251"/>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302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823182934"/>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10135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34BCEC-D186-4D44-AB98-83801972604D}"/>
              </a:ext>
            </a:extLst>
          </p:cNvPr>
          <p:cNvSpPr>
            <a:spLocks noGrp="1"/>
          </p:cNvSpPr>
          <p:nvPr>
            <p:ph type="ftr" sz="quarter" idx="3"/>
          </p:nvPr>
        </p:nvSpPr>
        <p:spPr>
          <a:xfrm>
            <a:off x="2548955" y="6354413"/>
            <a:ext cx="8801669" cy="365125"/>
          </a:xfrm>
        </p:spPr>
        <p:txBody>
          <a:body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83BA40D-66D4-944B-872A-E0C4DC53037B}"/>
              </a:ext>
            </a:extLst>
          </p:cNvPr>
          <p:cNvSpPr>
            <a:spLocks noGrp="1"/>
          </p:cNvSpPr>
          <p:nvPr>
            <p:ph type="title"/>
          </p:nvPr>
        </p:nvSpPr>
        <p:spPr/>
        <p:txBody>
          <a:bodyPr/>
          <a:lstStyle/>
          <a:p>
            <a:r>
              <a:rPr lang="en-US" b="1" dirty="0"/>
              <a:t>End of Chapter 7</a:t>
            </a:r>
          </a:p>
        </p:txBody>
      </p:sp>
    </p:spTree>
    <p:extLst>
      <p:ext uri="{BB962C8B-B14F-4D97-AF65-F5344CB8AC3E}">
        <p14:creationId xmlns:p14="http://schemas.microsoft.com/office/powerpoint/2010/main" val="2049328632"/>
      </p:ext>
    </p:extLst>
  </p:cSld>
  <p:clrMapOvr>
    <a:masterClrMapping/>
  </p:clrMapOvr>
</p:sld>
</file>

<file path=ppt/theme/theme1.xml><?xml version="1.0" encoding="utf-8"?>
<a:theme xmlns:a="http://schemas.openxmlformats.org/drawingml/2006/main" name="2_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8fa25a7-52b6-4e1f-81c8-80356bf0725f">
      <UserInfo>
        <DisplayName/>
        <AccountId xsi:nil="true"/>
        <AccountType/>
      </UserInfo>
    </SharedWithUsers>
    <Status xmlns="0f302c04-584d-4df5-8948-8b6dd1f3c1a5">1. In development</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89A9510EA35640BFF9AA65172B1243" ma:contentTypeVersion="10" ma:contentTypeDescription="Create a new document." ma:contentTypeScope="" ma:versionID="320cf9d96ba60ad326f31ca465b90014">
  <xsd:schema xmlns:xsd="http://www.w3.org/2001/XMLSchema" xmlns:xs="http://www.w3.org/2001/XMLSchema" xmlns:p="http://schemas.microsoft.com/office/2006/metadata/properties" xmlns:ns2="0f302c04-584d-4df5-8948-8b6dd1f3c1a5" xmlns:ns3="48fa25a7-52b6-4e1f-81c8-80356bf0725f" targetNamespace="http://schemas.microsoft.com/office/2006/metadata/properties" ma:root="true" ma:fieldsID="b2b56c629f8f824a699d99d0a50051e2" ns2:_="" ns3:_="">
    <xsd:import namespace="0f302c04-584d-4df5-8948-8b6dd1f3c1a5"/>
    <xsd:import namespace="48fa25a7-52b6-4e1f-81c8-80356bf072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302c04-584d-4df5-8948-8b6dd1f3c1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Status" ma:index="15" nillable="true" ma:displayName="Status" ma:default="1. In development" ma:format="Dropdown" ma:internalName="Status">
      <xsd:simpleType>
        <xsd:restriction base="dms:Choice">
          <xsd:enumeration value="1. In development"/>
          <xsd:enumeration value="2. COH complete"/>
          <xsd:enumeration value="3. Under LCoE Review"/>
          <xsd:enumeration value="4. Ingested into Atlas"/>
        </xsd:restriction>
      </xsd:simpleType>
    </xsd:element>
  </xsd:schema>
  <xsd:schema xmlns:xsd="http://www.w3.org/2001/XMLSchema" xmlns:xs="http://www.w3.org/2001/XMLSchema" xmlns:dms="http://schemas.microsoft.com/office/2006/documentManagement/types" xmlns:pc="http://schemas.microsoft.com/office/infopath/2007/PartnerControls" targetNamespace="48fa25a7-52b6-4e1f-81c8-80356bf072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http://purl.org/dc/elements/1.1/"/>
    <ds:schemaRef ds:uri="http://schemas.microsoft.com/office/2006/metadata/properties"/>
    <ds:schemaRef ds:uri="http://purl.org/dc/terms/"/>
    <ds:schemaRef ds:uri="0f302c04-584d-4df5-8948-8b6dd1f3c1a5"/>
    <ds:schemaRef ds:uri="http://schemas.microsoft.com/office/2006/documentManagement/types"/>
    <ds:schemaRef ds:uri="http://schemas.microsoft.com/office/infopath/2007/PartnerControls"/>
    <ds:schemaRef ds:uri="http://schemas.openxmlformats.org/package/2006/metadata/core-properties"/>
    <ds:schemaRef ds:uri="48fa25a7-52b6-4e1f-81c8-80356bf0725f"/>
    <ds:schemaRef ds:uri="http://www.w3.org/XML/1998/namespace"/>
    <ds:schemaRef ds:uri="http://purl.org/dc/dcmitype/"/>
  </ds:schemaRefs>
</ds:datastoreItem>
</file>

<file path=customXml/itemProps3.xml><?xml version="1.0" encoding="utf-8"?>
<ds:datastoreItem xmlns:ds="http://schemas.openxmlformats.org/officeDocument/2006/customXml" ds:itemID="{385D83D5-733A-4FD2-B124-BEA55F840D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302c04-584d-4df5-8948-8b6dd1f3c1a5"/>
    <ds:schemaRef ds:uri="48fa25a7-52b6-4e1f-81c8-80356bf072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12392</TotalTime>
  <Words>4139</Words>
  <Application>Microsoft Macintosh PowerPoint</Application>
  <PresentationFormat>Widescreen</PresentationFormat>
  <Paragraphs>266</Paragraphs>
  <Slides>41</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Arial</vt:lpstr>
      <vt:lpstr>Calibri</vt:lpstr>
      <vt:lpstr>Calibri Light</vt:lpstr>
      <vt:lpstr>Cambria Math</vt:lpstr>
      <vt:lpstr>Helvetica</vt:lpstr>
      <vt:lpstr>Open Sans</vt:lpstr>
      <vt:lpstr>2_Office Theme</vt:lpstr>
      <vt:lpstr>Chapter 7 Taking the Nation’s  Economic Pulse</vt:lpstr>
      <vt:lpstr>GDP A Measure of Output</vt:lpstr>
      <vt:lpstr>GDP – A Measure of Output</vt:lpstr>
      <vt:lpstr>What Counts Towards GDP?</vt:lpstr>
      <vt:lpstr>What Counts Toward GDP?</vt:lpstr>
      <vt:lpstr>Dollars are the Common Denominator for GDP</vt:lpstr>
      <vt:lpstr>Outstanding Economist: Simon Kuznets</vt:lpstr>
      <vt:lpstr>Questions for Thought: </vt:lpstr>
      <vt:lpstr>Questions for Thought: </vt:lpstr>
      <vt:lpstr>GDP as a Measure of Both Output and Income</vt:lpstr>
      <vt:lpstr>Two Ways of Measuring GDP</vt:lpstr>
      <vt:lpstr>Expenditure Method of Measuring GDP</vt:lpstr>
      <vt:lpstr>Resource Cost-Income Method of Measuring GDP</vt:lpstr>
      <vt:lpstr>Resource Cost-Income Method of Measuring GDP</vt:lpstr>
      <vt:lpstr>Resource Cost-Income Method of Measuring GDP</vt:lpstr>
      <vt:lpstr>Two Ways of Measuring GDP: A Summary</vt:lpstr>
      <vt:lpstr>U.S. GDP Components: 2016-2019</vt:lpstr>
      <vt:lpstr>Questions for Thought: </vt:lpstr>
      <vt:lpstr>Adjusting for Price Changes and Deriving Real GDP</vt:lpstr>
      <vt:lpstr>Real and Nominal GDP</vt:lpstr>
      <vt:lpstr>Key Price Indexes:</vt:lpstr>
      <vt:lpstr>Differences Among the Key Price Indexes:</vt:lpstr>
      <vt:lpstr>What is Inflation?</vt:lpstr>
      <vt:lpstr>CPI, Chained CPI, and the GDP Deflator: 2000-2019</vt:lpstr>
      <vt:lpstr>Using the GDP Deflator to Derive Real GDP</vt:lpstr>
      <vt:lpstr>Using the GDP Deflator to Derive Real GDP</vt:lpstr>
      <vt:lpstr>Converting Earlier Figures into Current Dollars</vt:lpstr>
      <vt:lpstr>Questions for Thought: </vt:lpstr>
      <vt:lpstr>Questions for Thought: </vt:lpstr>
      <vt:lpstr>Problems with GDP  as a Measuring Rod</vt:lpstr>
      <vt:lpstr>Shortcomings of GDP as a Measuring Rod</vt:lpstr>
      <vt:lpstr>Entrepreneurs Who have Changed Our Lives: Steve Jobs</vt:lpstr>
      <vt:lpstr>Per Capita GDP 1930-2019</vt:lpstr>
      <vt:lpstr>Per Capita GDP Comparisons Across Time Periods </vt:lpstr>
      <vt:lpstr>GDP as a Measuring Rod</vt:lpstr>
      <vt:lpstr>The Great Contribution of GDP</vt:lpstr>
      <vt:lpstr>Questions for Thought: </vt:lpstr>
      <vt:lpstr>Questions for Thought: </vt:lpstr>
      <vt:lpstr>Questions for Thought: </vt:lpstr>
      <vt:lpstr>Questions for Thought: </vt:lpstr>
      <vt:lpstr>End of Chapter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Aucoin, Shannon C</dc:creator>
  <cp:lastModifiedBy>Connors, Joseph S</cp:lastModifiedBy>
  <cp:revision>360</cp:revision>
  <dcterms:created xsi:type="dcterms:W3CDTF">2020-05-26T23:00:56Z</dcterms:created>
  <dcterms:modified xsi:type="dcterms:W3CDTF">2020-12-03T20:31:01Z</dcterms:modified>
</cp:coreProperties>
</file>